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83" r:id="rId2"/>
    <p:sldId id="284" r:id="rId3"/>
    <p:sldId id="291" r:id="rId4"/>
    <p:sldId id="256" r:id="rId5"/>
    <p:sldId id="264" r:id="rId6"/>
    <p:sldId id="265" r:id="rId7"/>
    <p:sldId id="290" r:id="rId8"/>
    <p:sldId id="266" r:id="rId9"/>
    <p:sldId id="272" r:id="rId10"/>
    <p:sldId id="286" r:id="rId11"/>
    <p:sldId id="287" r:id="rId12"/>
    <p:sldId id="260" r:id="rId13"/>
    <p:sldId id="261" r:id="rId14"/>
    <p:sldId id="262" r:id="rId15"/>
    <p:sldId id="280" r:id="rId16"/>
    <p:sldId id="263" r:id="rId17"/>
    <p:sldId id="269" r:id="rId18"/>
    <p:sldId id="270" r:id="rId19"/>
    <p:sldId id="274" r:id="rId20"/>
    <p:sldId id="275" r:id="rId21"/>
    <p:sldId id="279" r:id="rId22"/>
    <p:sldId id="288" r:id="rId23"/>
    <p:sldId id="273" r:id="rId24"/>
    <p:sldId id="276" r:id="rId25"/>
    <p:sldId id="271" r:id="rId26"/>
    <p:sldId id="278" r:id="rId27"/>
    <p:sldId id="277" r:id="rId28"/>
    <p:sldId id="293" r:id="rId29"/>
    <p:sldId id="289" r:id="rId30"/>
    <p:sldId id="292" r:id="rId31"/>
    <p:sldId id="285" r:id="rId32"/>
    <p:sldId id="281"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897" autoAdjust="0"/>
    <p:restoredTop sz="94660"/>
  </p:normalViewPr>
  <p:slideViewPr>
    <p:cSldViewPr>
      <p:cViewPr>
        <p:scale>
          <a:sx n="77" d="100"/>
          <a:sy n="77" d="100"/>
        </p:scale>
        <p:origin x="-954" y="5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12/15/2022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12/15/2022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D8BD707-D9CF-40AE-B4C6-C98DA3205C09}" type="datetimeFigureOut">
              <a:rPr lang="en-US" smtClean="0"/>
              <a:pPr/>
              <a:t>12/15/2022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D8BD707-D9CF-40AE-B4C6-C98DA3205C09}" type="datetimeFigureOut">
              <a:rPr lang="en-US" smtClean="0"/>
              <a:pPr/>
              <a:t>12/15/2022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smtClean="0"/>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12/15/2022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
        <p:nvSpPr>
          <p:cNvPr id="10" name="Title 9"/>
          <p:cNvSpPr>
            <a:spLocks noGrp="1"/>
          </p:cNvSpPr>
          <p:nvPr>
            <p:ph type="title"/>
          </p:nvPr>
        </p:nvSpPr>
        <p:spPr/>
        <p:txBody>
          <a:body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12/15/2022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1D8BD707-D9CF-40AE-B4C6-C98DA3205C09}" type="datetimeFigureOut">
              <a:rPr lang="en-US" smtClean="0"/>
              <a:pPr/>
              <a:t>12/15/2022</a:t>
            </a:fld>
            <a:endParaRPr lang="en-US"/>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hyperlink" Target="http://thesoftcopy.in/2022/02/24/no-money-to-revive-vrishabhavathi/#:~:text=In%20July%202021%2C%20Minister%20for,agricultural%20purposes%20by%20the%20farmers." TargetMode="External"/><Relationship Id="rId2" Type="http://schemas.openxmlformats.org/officeDocument/2006/relationships/hyperlink" Target="https://wgbis.ces.iisc.ernet.in/energy/water/paper/ETR122/vrishabhavathi.html" TargetMode="External"/><Relationship Id="rId1" Type="http://schemas.openxmlformats.org/officeDocument/2006/relationships/slideLayout" Target="../slideLayouts/slideLayout7.xml"/><Relationship Id="rId6" Type="http://schemas.openxmlformats.org/officeDocument/2006/relationships/hyperlink" Target="https://greentribunal.gov.in/sites/default/files/news_updates/18520_0.pdf" TargetMode="External"/><Relationship Id="rId5" Type="http://schemas.openxmlformats.org/officeDocument/2006/relationships/hyperlink" Target="https://wgbis.ces.iisc.ernet.in/energy/water/paper/ETR122/content.html" TargetMode="External"/><Relationship Id="rId4" Type="http://schemas.openxmlformats.org/officeDocument/2006/relationships/hyperlink" Target="https://www.newindianexpress.com/cities/bengaluru/2021/jun/16/karnataka-directed-to-start-survey-of-vrishabhavathi-valley-2316900.html" TargetMode="External"/></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thesoftcopy.in/2022/02/24/no-money-to-revive-vrishabhavathi/#:~:text=In%20July%202021%2C%20Minister%20for,agricultural%20purposes%20by%20the%20farmers."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28528" r="83580"/>
          <a:stretch/>
        </p:blipFill>
        <p:spPr bwMode="auto">
          <a:xfrm>
            <a:off x="545536" y="5686364"/>
            <a:ext cx="1219200" cy="96908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164206" y="2238269"/>
            <a:ext cx="4800600" cy="2031325"/>
          </a:xfrm>
          <a:prstGeom prst="rect">
            <a:avLst/>
          </a:prstGeom>
          <a:noFill/>
        </p:spPr>
        <p:txBody>
          <a:bodyPr wrap="square" rtlCol="0">
            <a:spAutoFit/>
          </a:bodyPr>
          <a:lstStyle/>
          <a:p>
            <a:pPr algn="ctr">
              <a:lnSpc>
                <a:spcPct val="150000"/>
              </a:lnSpc>
            </a:pPr>
            <a:r>
              <a:rPr lang="en-US" sz="2800" b="1" u="sng" dirty="0" smtClean="0">
                <a:solidFill>
                  <a:schemeClr val="tx2">
                    <a:lumMod val="75000"/>
                  </a:schemeClr>
                </a:solidFill>
                <a:latin typeface="Bookman Old Style" panose="02050604050505020204" pitchFamily="18" charset="0"/>
              </a:rPr>
              <a:t>The Vrishabhavathi and bore well water quality 2014-2022</a:t>
            </a:r>
            <a:endParaRPr lang="en-IN" sz="2800" b="1" u="sng" dirty="0">
              <a:solidFill>
                <a:schemeClr val="tx2">
                  <a:lumMod val="75000"/>
                </a:schemeClr>
              </a:solidFill>
              <a:latin typeface="Bookman Old Style" panose="02050604050505020204" pitchFamily="18" charset="0"/>
            </a:endParaRPr>
          </a:p>
        </p:txBody>
      </p:sp>
      <p:sp>
        <p:nvSpPr>
          <p:cNvPr id="10" name="TextBox 9"/>
          <p:cNvSpPr txBox="1"/>
          <p:nvPr/>
        </p:nvSpPr>
        <p:spPr>
          <a:xfrm>
            <a:off x="6096000" y="6344278"/>
            <a:ext cx="4038600" cy="369332"/>
          </a:xfrm>
          <a:prstGeom prst="rect">
            <a:avLst/>
          </a:prstGeom>
          <a:noFill/>
        </p:spPr>
        <p:txBody>
          <a:bodyPr wrap="square" rtlCol="0">
            <a:spAutoFit/>
          </a:bodyPr>
          <a:lstStyle/>
          <a:p>
            <a:r>
              <a:rPr lang="en-US" dirty="0" smtClean="0"/>
              <a:t>By </a:t>
            </a:r>
            <a:r>
              <a:rPr lang="en-IN" b="1" dirty="0" smtClean="0"/>
              <a:t>:- Madhavi.M.G, X </a:t>
            </a:r>
            <a:r>
              <a:rPr lang="en-IN" b="1" dirty="0" err="1" smtClean="0"/>
              <a:t>Std</a:t>
            </a:r>
            <a:endParaRPr lang="en-IN" dirty="0"/>
          </a:p>
        </p:txBody>
      </p:sp>
      <p:pic>
        <p:nvPicPr>
          <p:cNvPr id="3" name="Picture 2"/>
          <p:cNvPicPr>
            <a:picLocks noChangeAspect="1"/>
          </p:cNvPicPr>
          <p:nvPr/>
        </p:nvPicPr>
        <p:blipFill>
          <a:blip r:embed="rId3"/>
          <a:stretch>
            <a:fillRect/>
          </a:stretch>
        </p:blipFill>
        <p:spPr>
          <a:xfrm>
            <a:off x="304800" y="227313"/>
            <a:ext cx="3914750" cy="1660710"/>
          </a:xfrm>
          <a:prstGeom prst="rect">
            <a:avLst/>
          </a:prstGeom>
          <a:ln>
            <a:noFill/>
          </a:ln>
          <a:effectLst>
            <a:outerShdw blurRad="292100" dist="139700" dir="2700000" algn="tl" rotWithShape="0">
              <a:srgbClr val="333333">
                <a:alpha val="65000"/>
              </a:srgbClr>
            </a:outerShdw>
          </a:effectLst>
        </p:spPr>
      </p:pic>
      <p:pic>
        <p:nvPicPr>
          <p:cNvPr id="2050" name="Picture 2" descr="Karnataka: Frothing reduces, Vrishabhavathi water crystal clear after  decades | Bengaluru News - Times of India"/>
          <p:cNvPicPr>
            <a:picLocks noChangeAspect="1" noChangeArrowheads="1"/>
          </p:cNvPicPr>
          <p:nvPr/>
        </p:nvPicPr>
        <p:blipFill rotWithShape="1">
          <a:blip r:embed="rId4">
            <a:extLst>
              <a:ext uri="{28A0092B-C50C-407E-A947-70E740481C1C}">
                <a14:useLocalDpi xmlns:a14="http://schemas.microsoft.com/office/drawing/2010/main" val="0"/>
              </a:ext>
            </a:extLst>
          </a:blip>
          <a:srcRect l="14150" r="13908"/>
          <a:stretch/>
        </p:blipFill>
        <p:spPr bwMode="auto">
          <a:xfrm>
            <a:off x="5106537" y="423749"/>
            <a:ext cx="4010167" cy="4267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backgroundRemoval t="8966" b="88966" l="1744" r="98256"/>
                    </a14:imgEffect>
                  </a14:imgLayer>
                </a14:imgProps>
              </a:ext>
            </a:extLst>
          </a:blip>
          <a:stretch>
            <a:fillRect/>
          </a:stretch>
        </p:blipFill>
        <p:spPr>
          <a:xfrm>
            <a:off x="304800" y="1850784"/>
            <a:ext cx="4547698" cy="669326"/>
          </a:xfrm>
          <a:prstGeom prst="rect">
            <a:avLst/>
          </a:prstGeom>
        </p:spPr>
      </p:pic>
      <p:pic>
        <p:nvPicPr>
          <p:cNvPr id="11" name="Picture 10"/>
          <p:cNvPicPr>
            <a:picLocks noChangeAspect="1"/>
          </p:cNvPicPr>
          <p:nvPr/>
        </p:nvPicPr>
        <p:blipFill>
          <a:blip r:embed="rId5"/>
          <a:stretch>
            <a:fillRect/>
          </a:stretch>
        </p:blipFill>
        <p:spPr>
          <a:xfrm>
            <a:off x="304800" y="4111818"/>
            <a:ext cx="4547698" cy="669326"/>
          </a:xfrm>
          <a:prstGeom prst="rect">
            <a:avLst/>
          </a:prstGeom>
        </p:spPr>
      </p:pic>
      <p:pic>
        <p:nvPicPr>
          <p:cNvPr id="12"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77799"/>
          <a:stretch/>
        </p:blipFill>
        <p:spPr bwMode="auto">
          <a:xfrm>
            <a:off x="1764736" y="5717256"/>
            <a:ext cx="7226864" cy="29298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96396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41" y="1347694"/>
            <a:ext cx="8917459" cy="5058021"/>
          </a:xfrm>
          <a:prstGeom prst="rect">
            <a:avLst/>
          </a:prstGeom>
        </p:spPr>
      </p:pic>
      <p:sp>
        <p:nvSpPr>
          <p:cNvPr id="2" name="TextBox 1"/>
          <p:cNvSpPr txBox="1"/>
          <p:nvPr/>
        </p:nvSpPr>
        <p:spPr>
          <a:xfrm>
            <a:off x="528570" y="381000"/>
            <a:ext cx="8153400" cy="523220"/>
          </a:xfrm>
          <a:prstGeom prst="rect">
            <a:avLst/>
          </a:prstGeom>
          <a:noFill/>
        </p:spPr>
        <p:txBody>
          <a:bodyPr wrap="square" rtlCol="0">
            <a:spAutoFit/>
          </a:bodyPr>
          <a:lstStyle/>
          <a:p>
            <a:r>
              <a:rPr lang="en-US" sz="2800" u="sng" dirty="0" smtClean="0"/>
              <a:t>Locations of the samples collected [13 samples]</a:t>
            </a:r>
            <a:endParaRPr lang="en-IN" sz="2800" u="sng" dirty="0"/>
          </a:p>
        </p:txBody>
      </p:sp>
    </p:spTree>
    <p:extLst>
      <p:ext uri="{BB962C8B-B14F-4D97-AF65-F5344CB8AC3E}">
        <p14:creationId xmlns:p14="http://schemas.microsoft.com/office/powerpoint/2010/main" val="18659117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71" y="152400"/>
            <a:ext cx="5634014" cy="3195637"/>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32" y="3505200"/>
            <a:ext cx="5652299" cy="3206008"/>
          </a:xfrm>
          <a:prstGeom prst="rect">
            <a:avLst/>
          </a:prstGeom>
        </p:spPr>
      </p:pic>
      <p:sp>
        <p:nvSpPr>
          <p:cNvPr id="3" name="TextBox 2"/>
          <p:cNvSpPr txBox="1"/>
          <p:nvPr/>
        </p:nvSpPr>
        <p:spPr>
          <a:xfrm>
            <a:off x="6477000" y="1550163"/>
            <a:ext cx="2438400" cy="400110"/>
          </a:xfrm>
          <a:prstGeom prst="rect">
            <a:avLst/>
          </a:prstGeom>
          <a:noFill/>
        </p:spPr>
        <p:txBody>
          <a:bodyPr wrap="square" rtlCol="0">
            <a:spAutoFit/>
          </a:bodyPr>
          <a:lstStyle/>
          <a:p>
            <a:r>
              <a:rPr lang="en-US" sz="2000" dirty="0" err="1" smtClean="0"/>
              <a:t>Nagarabhavi</a:t>
            </a:r>
            <a:endParaRPr lang="en-IN" sz="2000" dirty="0"/>
          </a:p>
        </p:txBody>
      </p:sp>
      <p:sp>
        <p:nvSpPr>
          <p:cNvPr id="5" name="TextBox 4"/>
          <p:cNvSpPr txBox="1"/>
          <p:nvPr/>
        </p:nvSpPr>
        <p:spPr>
          <a:xfrm>
            <a:off x="6477000" y="4708094"/>
            <a:ext cx="2590800" cy="400110"/>
          </a:xfrm>
          <a:prstGeom prst="rect">
            <a:avLst/>
          </a:prstGeom>
          <a:noFill/>
        </p:spPr>
        <p:txBody>
          <a:bodyPr wrap="square" rtlCol="0">
            <a:spAutoFit/>
          </a:bodyPr>
          <a:lstStyle/>
          <a:p>
            <a:r>
              <a:rPr lang="en-US" sz="2000" dirty="0" smtClean="0"/>
              <a:t>NGEF layout</a:t>
            </a:r>
            <a:endParaRPr lang="en-IN" sz="2000" dirty="0"/>
          </a:p>
        </p:txBody>
      </p:sp>
    </p:spTree>
    <p:extLst>
      <p:ext uri="{BB962C8B-B14F-4D97-AF65-F5344CB8AC3E}">
        <p14:creationId xmlns:p14="http://schemas.microsoft.com/office/powerpoint/2010/main" val="29642043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304800" y="375924"/>
            <a:ext cx="8229600" cy="609600"/>
          </a:xfrm>
        </p:spPr>
        <p:txBody>
          <a:bodyPr>
            <a:normAutofit/>
          </a:bodyPr>
          <a:lstStyle/>
          <a:p>
            <a:pPr marL="45720" indent="0">
              <a:buNone/>
            </a:pPr>
            <a:r>
              <a:rPr lang="en-US" sz="2400" dirty="0" smtClean="0">
                <a:solidFill>
                  <a:srgbClr val="FF0000"/>
                </a:solidFill>
              </a:rPr>
              <a:t>Procedure for testing Nitrates</a:t>
            </a:r>
            <a:endParaRPr lang="en-US" sz="2400" dirty="0">
              <a:solidFill>
                <a:srgbClr val="FF0000"/>
              </a:solidFill>
            </a:endParaRPr>
          </a:p>
        </p:txBody>
      </p:sp>
      <p:sp>
        <p:nvSpPr>
          <p:cNvPr id="5" name="TextBox 4"/>
          <p:cNvSpPr txBox="1"/>
          <p:nvPr/>
        </p:nvSpPr>
        <p:spPr>
          <a:xfrm>
            <a:off x="304800" y="985524"/>
            <a:ext cx="8610600" cy="5401479"/>
          </a:xfrm>
          <a:prstGeom prst="rect">
            <a:avLst/>
          </a:prstGeom>
          <a:noFill/>
        </p:spPr>
        <p:txBody>
          <a:bodyPr wrap="square" rtlCol="0">
            <a:spAutoFit/>
          </a:bodyPr>
          <a:lstStyle/>
          <a:p>
            <a:pPr>
              <a:lnSpc>
                <a:spcPct val="150000"/>
              </a:lnSpc>
            </a:pPr>
            <a:r>
              <a:rPr lang="en-US" sz="2300" dirty="0" smtClean="0">
                <a:solidFill>
                  <a:srgbClr val="002060"/>
                </a:solidFill>
                <a:latin typeface="Arial" pitchFamily="34" charset="0"/>
                <a:cs typeface="Arial" pitchFamily="34" charset="0"/>
              </a:rPr>
              <a:t>Step 1</a:t>
            </a:r>
            <a:r>
              <a:rPr lang="en-US" sz="2300" dirty="0" smtClean="0">
                <a:latin typeface="Arial" pitchFamily="34" charset="0"/>
                <a:cs typeface="Arial" pitchFamily="34" charset="0"/>
              </a:rPr>
              <a:t>- Take 10 ml of water sample in a test tube</a:t>
            </a:r>
          </a:p>
          <a:p>
            <a:pPr>
              <a:lnSpc>
                <a:spcPct val="150000"/>
              </a:lnSpc>
            </a:pPr>
            <a:r>
              <a:rPr lang="en-US" sz="2300" dirty="0" smtClean="0">
                <a:solidFill>
                  <a:srgbClr val="002060"/>
                </a:solidFill>
                <a:latin typeface="Arial" pitchFamily="34" charset="0"/>
                <a:cs typeface="Arial" pitchFamily="34" charset="0"/>
              </a:rPr>
              <a:t>Step 2</a:t>
            </a:r>
            <a:r>
              <a:rPr lang="en-US" sz="2300" dirty="0" smtClean="0">
                <a:latin typeface="Arial" pitchFamily="34" charset="0"/>
                <a:cs typeface="Arial" pitchFamily="34" charset="0"/>
              </a:rPr>
              <a:t>- Add a pinch of nitrate reagent 1 (NA1) to this sample </a:t>
            </a:r>
            <a:r>
              <a:rPr lang="en-US" sz="2300" dirty="0" smtClean="0">
                <a:latin typeface="Arial" pitchFamily="34" charset="0"/>
                <a:cs typeface="Arial" pitchFamily="34" charset="0"/>
              </a:rPr>
              <a:t>	and </a:t>
            </a:r>
            <a:r>
              <a:rPr lang="en-US" sz="2300" dirty="0" smtClean="0">
                <a:latin typeface="Arial" pitchFamily="34" charset="0"/>
                <a:cs typeface="Arial" pitchFamily="34" charset="0"/>
              </a:rPr>
              <a:t>agitate the solution for 5 minutes</a:t>
            </a:r>
          </a:p>
          <a:p>
            <a:pPr>
              <a:lnSpc>
                <a:spcPct val="150000"/>
              </a:lnSpc>
            </a:pPr>
            <a:r>
              <a:rPr lang="en-US" sz="2300" dirty="0" smtClean="0">
                <a:solidFill>
                  <a:srgbClr val="002060"/>
                </a:solidFill>
                <a:latin typeface="Arial" pitchFamily="34" charset="0"/>
                <a:cs typeface="Arial" pitchFamily="34" charset="0"/>
              </a:rPr>
              <a:t>Step 3</a:t>
            </a:r>
            <a:r>
              <a:rPr lang="en-US" sz="2300" dirty="0" smtClean="0">
                <a:latin typeface="Arial" pitchFamily="34" charset="0"/>
                <a:cs typeface="Arial" pitchFamily="34" charset="0"/>
              </a:rPr>
              <a:t>- Allow the stirred sample for few minutes and decant </a:t>
            </a:r>
            <a:r>
              <a:rPr lang="en-US" sz="2300" dirty="0" smtClean="0">
                <a:latin typeface="Arial" pitchFamily="34" charset="0"/>
                <a:cs typeface="Arial" pitchFamily="34" charset="0"/>
              </a:rPr>
              <a:t>	the </a:t>
            </a:r>
            <a:r>
              <a:rPr lang="en-US" sz="2300" dirty="0" smtClean="0">
                <a:latin typeface="Arial" pitchFamily="34" charset="0"/>
                <a:cs typeface="Arial" pitchFamily="34" charset="0"/>
              </a:rPr>
              <a:t>supernatant solution (about 5 ml) to </a:t>
            </a:r>
            <a:r>
              <a:rPr lang="en-US" sz="2300" dirty="0" smtClean="0">
                <a:latin typeface="Arial" pitchFamily="34" charset="0"/>
                <a:cs typeface="Arial" pitchFamily="34" charset="0"/>
              </a:rPr>
              <a:t>another </a:t>
            </a:r>
            <a:r>
              <a:rPr lang="en-US" sz="2300" dirty="0" smtClean="0">
                <a:latin typeface="Arial" pitchFamily="34" charset="0"/>
                <a:cs typeface="Arial" pitchFamily="34" charset="0"/>
              </a:rPr>
              <a:t>test tube</a:t>
            </a:r>
          </a:p>
          <a:p>
            <a:pPr>
              <a:lnSpc>
                <a:spcPct val="150000"/>
              </a:lnSpc>
            </a:pPr>
            <a:r>
              <a:rPr lang="en-US" sz="2300" dirty="0" smtClean="0">
                <a:solidFill>
                  <a:srgbClr val="002060"/>
                </a:solidFill>
                <a:latin typeface="Arial" pitchFamily="34" charset="0"/>
                <a:cs typeface="Arial" pitchFamily="34" charset="0"/>
              </a:rPr>
              <a:t>Step 4</a:t>
            </a:r>
            <a:r>
              <a:rPr lang="en-US" sz="2300" dirty="0" smtClean="0">
                <a:latin typeface="Arial" pitchFamily="34" charset="0"/>
                <a:cs typeface="Arial" pitchFamily="34" charset="0"/>
              </a:rPr>
              <a:t>- Add 3 drops of nitrate reagent to (NA2) to the </a:t>
            </a:r>
            <a:r>
              <a:rPr lang="en-US" sz="2300" dirty="0" smtClean="0">
                <a:latin typeface="Arial" pitchFamily="34" charset="0"/>
                <a:cs typeface="Arial" pitchFamily="34" charset="0"/>
              </a:rPr>
              <a:t>	supernatant </a:t>
            </a:r>
            <a:r>
              <a:rPr lang="en-US" sz="2300" dirty="0" smtClean="0">
                <a:latin typeface="Arial" pitchFamily="34" charset="0"/>
                <a:cs typeface="Arial" pitchFamily="34" charset="0"/>
              </a:rPr>
              <a:t>solution and mix well. Wait for 5 minutes </a:t>
            </a:r>
            <a:r>
              <a:rPr lang="en-US" sz="2300" dirty="0" smtClean="0">
                <a:latin typeface="Arial" pitchFamily="34" charset="0"/>
                <a:cs typeface="Arial" pitchFamily="34" charset="0"/>
              </a:rPr>
              <a:t>	withy </a:t>
            </a:r>
            <a:r>
              <a:rPr lang="en-US" sz="2300" dirty="0" smtClean="0">
                <a:latin typeface="Arial" pitchFamily="34" charset="0"/>
                <a:cs typeface="Arial" pitchFamily="34" charset="0"/>
              </a:rPr>
              <a:t>occasional shaking. The final colour that forms </a:t>
            </a:r>
            <a:r>
              <a:rPr lang="en-US" sz="2300" dirty="0" smtClean="0">
                <a:latin typeface="Arial" pitchFamily="34" charset="0"/>
                <a:cs typeface="Arial" pitchFamily="34" charset="0"/>
              </a:rPr>
              <a:t>	is </a:t>
            </a:r>
            <a:r>
              <a:rPr lang="en-US" sz="2300" dirty="0" smtClean="0">
                <a:latin typeface="Arial" pitchFamily="34" charset="0"/>
                <a:cs typeface="Arial" pitchFamily="34" charset="0"/>
              </a:rPr>
              <a:t>compared with the nitrate colour chart and the </a:t>
            </a:r>
            <a:r>
              <a:rPr lang="en-US" sz="2300" dirty="0" smtClean="0">
                <a:latin typeface="Arial" pitchFamily="34" charset="0"/>
                <a:cs typeface="Arial" pitchFamily="34" charset="0"/>
              </a:rPr>
              <a:t>	value </a:t>
            </a:r>
            <a:r>
              <a:rPr lang="en-US" sz="2300" dirty="0" smtClean="0">
                <a:latin typeface="Arial" pitchFamily="34" charset="0"/>
                <a:cs typeface="Arial" pitchFamily="34" charset="0"/>
              </a:rPr>
              <a:t>is </a:t>
            </a:r>
            <a:r>
              <a:rPr lang="en-US" sz="2300" dirty="0" smtClean="0">
                <a:latin typeface="Arial" pitchFamily="34" charset="0"/>
                <a:cs typeface="Arial" pitchFamily="34" charset="0"/>
              </a:rPr>
              <a:t>	recorded</a:t>
            </a:r>
            <a:r>
              <a:rPr lang="en-US" sz="2300" dirty="0" smtClean="0">
                <a:latin typeface="Arial" pitchFamily="34" charset="0"/>
                <a:cs typeface="Arial" pitchFamily="34" charset="0"/>
              </a:rPr>
              <a:t>.</a:t>
            </a:r>
            <a:endParaRPr lang="en-US" sz="2300" dirty="0">
              <a:latin typeface="Arial" pitchFamily="34" charset="0"/>
              <a:cs typeface="Arial" pitchFamily="34" charset="0"/>
            </a:endParaRPr>
          </a:p>
        </p:txBody>
      </p:sp>
    </p:spTree>
    <p:extLst>
      <p:ext uri="{BB962C8B-B14F-4D97-AF65-F5344CB8AC3E}">
        <p14:creationId xmlns:p14="http://schemas.microsoft.com/office/powerpoint/2010/main" val="21218143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sz="quarter" idx="13"/>
          </p:nvPr>
        </p:nvSpPr>
        <p:spPr>
          <a:xfrm>
            <a:off x="533400" y="533400"/>
            <a:ext cx="8229600" cy="609600"/>
          </a:xfrm>
        </p:spPr>
        <p:txBody>
          <a:bodyPr/>
          <a:lstStyle/>
          <a:p>
            <a:pPr marL="45720" indent="0">
              <a:buNone/>
            </a:pPr>
            <a:r>
              <a:rPr lang="en-US" dirty="0" smtClean="0">
                <a:solidFill>
                  <a:srgbClr val="FF0000"/>
                </a:solidFill>
              </a:rPr>
              <a:t>Procedure for testing Nitrites</a:t>
            </a:r>
          </a:p>
          <a:p>
            <a:endParaRPr lang="en-US" dirty="0"/>
          </a:p>
        </p:txBody>
      </p:sp>
      <p:sp>
        <p:nvSpPr>
          <p:cNvPr id="5" name="TextBox 4"/>
          <p:cNvSpPr txBox="1"/>
          <p:nvPr/>
        </p:nvSpPr>
        <p:spPr>
          <a:xfrm>
            <a:off x="381000" y="1066800"/>
            <a:ext cx="8153400" cy="4031873"/>
          </a:xfrm>
          <a:prstGeom prst="rect">
            <a:avLst/>
          </a:prstGeom>
          <a:noFill/>
        </p:spPr>
        <p:txBody>
          <a:bodyPr wrap="square" rtlCol="0">
            <a:spAutoFit/>
          </a:bodyPr>
          <a:lstStyle/>
          <a:p>
            <a:pPr>
              <a:lnSpc>
                <a:spcPct val="200000"/>
              </a:lnSpc>
            </a:pPr>
            <a:r>
              <a:rPr lang="en-US" sz="2800" dirty="0" smtClean="0">
                <a:solidFill>
                  <a:srgbClr val="002060"/>
                </a:solidFill>
              </a:rPr>
              <a:t>Step 1</a:t>
            </a:r>
            <a:r>
              <a:rPr lang="en-US" sz="2800" dirty="0" smtClean="0"/>
              <a:t>- </a:t>
            </a:r>
            <a:r>
              <a:rPr lang="en-US" sz="2400" dirty="0" smtClean="0"/>
              <a:t>Take 5ml of water sample in a test tube.</a:t>
            </a:r>
          </a:p>
          <a:p>
            <a:pPr>
              <a:lnSpc>
                <a:spcPct val="200000"/>
              </a:lnSpc>
            </a:pPr>
            <a:r>
              <a:rPr lang="en-US" sz="2400" dirty="0" smtClean="0">
                <a:solidFill>
                  <a:srgbClr val="002060"/>
                </a:solidFill>
              </a:rPr>
              <a:t>Step 2- </a:t>
            </a:r>
            <a:r>
              <a:rPr lang="en-US" sz="2400" dirty="0" smtClean="0"/>
              <a:t>Add 3 drops of nitrite reagent 1 (NI 1) and </a:t>
            </a:r>
            <a:r>
              <a:rPr lang="en-US" sz="2400" dirty="0" smtClean="0"/>
              <a:t>	mix 	well</a:t>
            </a:r>
            <a:r>
              <a:rPr lang="en-US" sz="2400" dirty="0" smtClean="0"/>
              <a:t>. Wait for 1 minute with occasional </a:t>
            </a:r>
            <a:r>
              <a:rPr lang="en-US" sz="2400" dirty="0" smtClean="0"/>
              <a:t>	shaking</a:t>
            </a:r>
            <a:r>
              <a:rPr lang="en-US" sz="2400" dirty="0" smtClean="0"/>
              <a:t>. </a:t>
            </a:r>
            <a:r>
              <a:rPr lang="en-US" sz="2400" dirty="0" smtClean="0"/>
              <a:t>	The </a:t>
            </a:r>
            <a:r>
              <a:rPr lang="en-US" sz="2400" dirty="0" smtClean="0"/>
              <a:t>final colour that forms is </a:t>
            </a:r>
            <a:r>
              <a:rPr lang="en-US" sz="2400" dirty="0" smtClean="0"/>
              <a:t>compared </a:t>
            </a:r>
            <a:r>
              <a:rPr lang="en-US" sz="2400" dirty="0" smtClean="0"/>
              <a:t>with </a:t>
            </a:r>
            <a:r>
              <a:rPr lang="en-US" sz="2400" dirty="0" smtClean="0"/>
              <a:t>	nitrite </a:t>
            </a:r>
            <a:r>
              <a:rPr lang="en-US" sz="2400" dirty="0" smtClean="0"/>
              <a:t>colour chart and </a:t>
            </a:r>
            <a:r>
              <a:rPr lang="en-US" sz="2400" dirty="0" smtClean="0"/>
              <a:t>	value </a:t>
            </a:r>
            <a:r>
              <a:rPr lang="en-US" sz="2400" dirty="0" smtClean="0"/>
              <a:t>is recorded</a:t>
            </a:r>
            <a:r>
              <a:rPr lang="en-US" sz="2800" dirty="0" smtClean="0"/>
              <a:t>.</a:t>
            </a:r>
            <a:endParaRPr lang="en-US" sz="1200" dirty="0"/>
          </a:p>
        </p:txBody>
      </p:sp>
    </p:spTree>
    <p:extLst>
      <p:ext uri="{BB962C8B-B14F-4D97-AF65-F5344CB8AC3E}">
        <p14:creationId xmlns:p14="http://schemas.microsoft.com/office/powerpoint/2010/main" val="26594927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sz="quarter" idx="13"/>
          </p:nvPr>
        </p:nvSpPr>
        <p:spPr>
          <a:xfrm>
            <a:off x="381000" y="457200"/>
            <a:ext cx="8229600" cy="533400"/>
          </a:xfrm>
        </p:spPr>
        <p:txBody>
          <a:bodyPr>
            <a:normAutofit/>
          </a:bodyPr>
          <a:lstStyle/>
          <a:p>
            <a:pPr marL="45720" indent="0">
              <a:buNone/>
            </a:pPr>
            <a:r>
              <a:rPr lang="en-US" sz="2400" dirty="0" smtClean="0">
                <a:solidFill>
                  <a:srgbClr val="FF0000"/>
                </a:solidFill>
              </a:rPr>
              <a:t>Procedure for testing Ammonia</a:t>
            </a:r>
          </a:p>
          <a:p>
            <a:endParaRPr lang="en-US" sz="2400" dirty="0"/>
          </a:p>
        </p:txBody>
      </p:sp>
      <p:sp>
        <p:nvSpPr>
          <p:cNvPr id="5" name="TextBox 4"/>
          <p:cNvSpPr txBox="1"/>
          <p:nvPr/>
        </p:nvSpPr>
        <p:spPr>
          <a:xfrm>
            <a:off x="381000" y="1143000"/>
            <a:ext cx="8458200" cy="4031873"/>
          </a:xfrm>
          <a:prstGeom prst="rect">
            <a:avLst/>
          </a:prstGeom>
          <a:noFill/>
        </p:spPr>
        <p:txBody>
          <a:bodyPr wrap="square" rtlCol="0">
            <a:spAutoFit/>
          </a:bodyPr>
          <a:lstStyle/>
          <a:p>
            <a:pPr>
              <a:lnSpc>
                <a:spcPct val="200000"/>
              </a:lnSpc>
            </a:pPr>
            <a:r>
              <a:rPr lang="en-US" sz="2800" dirty="0" smtClean="0">
                <a:solidFill>
                  <a:srgbClr val="002060"/>
                </a:solidFill>
              </a:rPr>
              <a:t>Step 1</a:t>
            </a:r>
            <a:r>
              <a:rPr lang="en-US" sz="2800" dirty="0" smtClean="0"/>
              <a:t>- </a:t>
            </a:r>
            <a:r>
              <a:rPr lang="en-US" sz="2400" dirty="0" smtClean="0"/>
              <a:t>Take  5ml of water sample in a test tube. </a:t>
            </a:r>
          </a:p>
          <a:p>
            <a:pPr>
              <a:lnSpc>
                <a:spcPct val="200000"/>
              </a:lnSpc>
            </a:pPr>
            <a:r>
              <a:rPr lang="en-US" sz="2400" dirty="0" smtClean="0">
                <a:solidFill>
                  <a:srgbClr val="002060"/>
                </a:solidFill>
              </a:rPr>
              <a:t>Step 2</a:t>
            </a:r>
            <a:r>
              <a:rPr lang="en-US" sz="2400" dirty="0" smtClean="0"/>
              <a:t>- Add 5 drops of ammonium reagent1 (NH1) </a:t>
            </a:r>
            <a:r>
              <a:rPr lang="en-US" sz="2400" dirty="0" smtClean="0"/>
              <a:t>and </a:t>
            </a:r>
            <a:r>
              <a:rPr lang="en-US" sz="2400" dirty="0" smtClean="0"/>
              <a:t>mix </a:t>
            </a:r>
            <a:r>
              <a:rPr lang="en-US" sz="2400" dirty="0" smtClean="0"/>
              <a:t>	well</a:t>
            </a:r>
            <a:r>
              <a:rPr lang="en-US" sz="2400" dirty="0" smtClean="0"/>
              <a:t>. The colour that forms is </a:t>
            </a:r>
            <a:r>
              <a:rPr lang="en-US" sz="2400" dirty="0" smtClean="0"/>
              <a:t>compared </a:t>
            </a:r>
            <a:r>
              <a:rPr lang="en-US" sz="2400" dirty="0" smtClean="0"/>
              <a:t>with </a:t>
            </a:r>
            <a:r>
              <a:rPr lang="en-US" sz="2400" dirty="0" smtClean="0"/>
              <a:t>	ammonium </a:t>
            </a:r>
            <a:r>
              <a:rPr lang="en-US" sz="2400" dirty="0" smtClean="0"/>
              <a:t>colour chart </a:t>
            </a:r>
            <a:r>
              <a:rPr lang="en-US" sz="2400" dirty="0" smtClean="0"/>
              <a:t>	immediately </a:t>
            </a:r>
            <a:r>
              <a:rPr lang="en-US" sz="2400" dirty="0" smtClean="0"/>
              <a:t>and value is </a:t>
            </a:r>
            <a:r>
              <a:rPr lang="en-US" sz="2400" dirty="0" smtClean="0"/>
              <a:t>	recorded</a:t>
            </a:r>
            <a:r>
              <a:rPr lang="en-US" sz="2800" dirty="0" smtClean="0"/>
              <a:t>.</a:t>
            </a:r>
            <a:endParaRPr lang="en-US" sz="2800" dirty="0"/>
          </a:p>
        </p:txBody>
      </p:sp>
    </p:spTree>
    <p:extLst>
      <p:ext uri="{BB962C8B-B14F-4D97-AF65-F5344CB8AC3E}">
        <p14:creationId xmlns:p14="http://schemas.microsoft.com/office/powerpoint/2010/main" val="18458671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349250"/>
            <a:ext cx="18288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51918" y="41049"/>
            <a:ext cx="2061560" cy="2748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62200" y="349250"/>
            <a:ext cx="18288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3720" y="349250"/>
            <a:ext cx="18288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9400" y="3520546"/>
            <a:ext cx="2331640" cy="3108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70224" y="3520546"/>
            <a:ext cx="2375079" cy="3167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04488" y="3305808"/>
            <a:ext cx="2662672" cy="3552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801164" y="2743956"/>
            <a:ext cx="1388092" cy="646331"/>
          </a:xfrm>
          <a:prstGeom prst="rect">
            <a:avLst/>
          </a:prstGeom>
          <a:noFill/>
        </p:spPr>
        <p:txBody>
          <a:bodyPr wrap="square" rtlCol="0">
            <a:spAutoFit/>
          </a:bodyPr>
          <a:lstStyle/>
          <a:p>
            <a:r>
              <a:rPr lang="en-US" dirty="0" smtClean="0"/>
              <a:t>Sample 5</a:t>
            </a:r>
          </a:p>
          <a:p>
            <a:r>
              <a:rPr lang="en-US" dirty="0" smtClean="0"/>
              <a:t> NA- 5ppm</a:t>
            </a:r>
            <a:endParaRPr lang="en-IN" dirty="0"/>
          </a:p>
        </p:txBody>
      </p:sp>
      <p:sp>
        <p:nvSpPr>
          <p:cNvPr id="3" name="TextBox 2"/>
          <p:cNvSpPr txBox="1"/>
          <p:nvPr/>
        </p:nvSpPr>
        <p:spPr>
          <a:xfrm>
            <a:off x="2611040" y="2787651"/>
            <a:ext cx="1499600" cy="646331"/>
          </a:xfrm>
          <a:prstGeom prst="rect">
            <a:avLst/>
          </a:prstGeom>
          <a:noFill/>
        </p:spPr>
        <p:txBody>
          <a:bodyPr wrap="square" rtlCol="0">
            <a:spAutoFit/>
          </a:bodyPr>
          <a:lstStyle/>
          <a:p>
            <a:r>
              <a:rPr lang="en-US" dirty="0" smtClean="0"/>
              <a:t>Sample 11</a:t>
            </a:r>
          </a:p>
          <a:p>
            <a:r>
              <a:rPr lang="en-US" dirty="0" smtClean="0"/>
              <a:t>NI- 0.7 ppm</a:t>
            </a:r>
            <a:endParaRPr lang="en-IN" dirty="0"/>
          </a:p>
        </p:txBody>
      </p:sp>
      <p:sp>
        <p:nvSpPr>
          <p:cNvPr id="4" name="TextBox 3"/>
          <p:cNvSpPr txBox="1"/>
          <p:nvPr/>
        </p:nvSpPr>
        <p:spPr>
          <a:xfrm>
            <a:off x="6932684" y="2723564"/>
            <a:ext cx="1516906" cy="646331"/>
          </a:xfrm>
          <a:prstGeom prst="rect">
            <a:avLst/>
          </a:prstGeom>
          <a:noFill/>
        </p:spPr>
        <p:txBody>
          <a:bodyPr wrap="square" rtlCol="0">
            <a:spAutoFit/>
          </a:bodyPr>
          <a:lstStyle/>
          <a:p>
            <a:r>
              <a:rPr lang="en-US" dirty="0" smtClean="0"/>
              <a:t>Sample 8</a:t>
            </a:r>
          </a:p>
          <a:p>
            <a:r>
              <a:rPr lang="en-US" dirty="0" smtClean="0"/>
              <a:t>NI- 0.4 ppm</a:t>
            </a:r>
            <a:endParaRPr lang="en-IN" dirty="0"/>
          </a:p>
        </p:txBody>
      </p:sp>
      <p:sp>
        <p:nvSpPr>
          <p:cNvPr id="5" name="TextBox 4"/>
          <p:cNvSpPr txBox="1"/>
          <p:nvPr/>
        </p:nvSpPr>
        <p:spPr>
          <a:xfrm>
            <a:off x="482612" y="2744712"/>
            <a:ext cx="1832960" cy="646331"/>
          </a:xfrm>
          <a:prstGeom prst="rect">
            <a:avLst/>
          </a:prstGeom>
          <a:noFill/>
        </p:spPr>
        <p:txBody>
          <a:bodyPr wrap="square" rtlCol="0">
            <a:spAutoFit/>
          </a:bodyPr>
          <a:lstStyle/>
          <a:p>
            <a:r>
              <a:rPr lang="en-US" dirty="0" smtClean="0"/>
              <a:t>Sample 10</a:t>
            </a:r>
          </a:p>
          <a:p>
            <a:r>
              <a:rPr lang="en-US" dirty="0" smtClean="0"/>
              <a:t>NI-0.5ppm</a:t>
            </a:r>
            <a:endParaRPr lang="en-IN" dirty="0"/>
          </a:p>
        </p:txBody>
      </p:sp>
    </p:spTree>
    <p:extLst>
      <p:ext uri="{BB962C8B-B14F-4D97-AF65-F5344CB8AC3E}">
        <p14:creationId xmlns:p14="http://schemas.microsoft.com/office/powerpoint/2010/main" val="35452949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4800" y="199665"/>
            <a:ext cx="8839200" cy="1200329"/>
          </a:xfrm>
          <a:prstGeom prst="rect">
            <a:avLst/>
          </a:prstGeom>
          <a:noFill/>
        </p:spPr>
        <p:txBody>
          <a:bodyPr wrap="square" rtlCol="0">
            <a:spAutoFit/>
          </a:bodyPr>
          <a:lstStyle/>
          <a:p>
            <a:pPr>
              <a:lnSpc>
                <a:spcPct val="150000"/>
              </a:lnSpc>
            </a:pPr>
            <a:r>
              <a:rPr lang="en-IN" sz="2400" dirty="0" smtClean="0">
                <a:solidFill>
                  <a:srgbClr val="FF0000"/>
                </a:solidFill>
              </a:rPr>
              <a:t>Summary of the study conducted (by our seniors) on bore-well  	water quality near the </a:t>
            </a:r>
            <a:r>
              <a:rPr lang="en-IN" sz="2400" dirty="0" err="1" smtClean="0">
                <a:solidFill>
                  <a:srgbClr val="FF0000"/>
                </a:solidFill>
              </a:rPr>
              <a:t>Vrishabhavati</a:t>
            </a:r>
            <a:r>
              <a:rPr lang="en-IN" sz="2400" dirty="0" smtClean="0">
                <a:solidFill>
                  <a:srgbClr val="FF0000"/>
                </a:solidFill>
              </a:rPr>
              <a:t> - 2014</a:t>
            </a:r>
            <a:endParaRPr lang="en-IN" sz="2400" dirty="0">
              <a:solidFill>
                <a:srgbClr val="FF0000"/>
              </a:solidFill>
            </a:endParaRPr>
          </a:p>
        </p:txBody>
      </p:sp>
      <p:sp>
        <p:nvSpPr>
          <p:cNvPr id="6" name="TextBox 5"/>
          <p:cNvSpPr txBox="1"/>
          <p:nvPr/>
        </p:nvSpPr>
        <p:spPr>
          <a:xfrm>
            <a:off x="2209800" y="1598612"/>
            <a:ext cx="5105400" cy="369332"/>
          </a:xfrm>
          <a:prstGeom prst="rect">
            <a:avLst/>
          </a:prstGeom>
          <a:noFill/>
        </p:spPr>
        <p:txBody>
          <a:bodyPr wrap="square" rtlCol="0">
            <a:spAutoFit/>
          </a:bodyPr>
          <a:lstStyle/>
          <a:p>
            <a:r>
              <a:rPr lang="en-IN" dirty="0" smtClean="0"/>
              <a:t>TOTAL NUMBER OF SAMPLES STUDIED-17</a:t>
            </a:r>
            <a:endParaRPr lang="en-IN" dirty="0"/>
          </a:p>
        </p:txBody>
      </p:sp>
      <p:graphicFrame>
        <p:nvGraphicFramePr>
          <p:cNvPr id="7" name="Table 6"/>
          <p:cNvGraphicFramePr>
            <a:graphicFrameLocks noGrp="1"/>
          </p:cNvGraphicFramePr>
          <p:nvPr>
            <p:extLst>
              <p:ext uri="{D42A27DB-BD31-4B8C-83A1-F6EECF244321}">
                <p14:modId xmlns:p14="http://schemas.microsoft.com/office/powerpoint/2010/main" val="3694361223"/>
              </p:ext>
            </p:extLst>
          </p:nvPr>
        </p:nvGraphicFramePr>
        <p:xfrm>
          <a:off x="304799" y="2133600"/>
          <a:ext cx="8077200" cy="4484581"/>
        </p:xfrm>
        <a:graphic>
          <a:graphicData uri="http://schemas.openxmlformats.org/drawingml/2006/table">
            <a:tbl>
              <a:tblPr firstRow="1" bandRow="1">
                <a:tableStyleId>{5C22544A-7EE6-4342-B048-85BDC9FD1C3A}</a:tableStyleId>
              </a:tblPr>
              <a:tblGrid>
                <a:gridCol w="2769330"/>
                <a:gridCol w="1815026"/>
                <a:gridCol w="1746422"/>
                <a:gridCol w="1746422"/>
              </a:tblGrid>
              <a:tr h="905773">
                <a:tc>
                  <a:txBody>
                    <a:bodyPr/>
                    <a:lstStyle/>
                    <a:p>
                      <a:r>
                        <a:rPr lang="en-IN" dirty="0" smtClean="0"/>
                        <a:t>SAMPLE CHECKED FOR:17</a:t>
                      </a:r>
                    </a:p>
                  </a:txBody>
                  <a:tcPr/>
                </a:tc>
                <a:tc>
                  <a:txBody>
                    <a:bodyPr/>
                    <a:lstStyle/>
                    <a:p>
                      <a:r>
                        <a:rPr lang="en-IN" dirty="0" smtClean="0"/>
                        <a:t>NITRATE</a:t>
                      </a:r>
                      <a:endParaRPr lang="en-IN" dirty="0"/>
                    </a:p>
                  </a:txBody>
                  <a:tcPr/>
                </a:tc>
                <a:tc>
                  <a:txBody>
                    <a:bodyPr/>
                    <a:lstStyle/>
                    <a:p>
                      <a:r>
                        <a:rPr lang="en-IN" dirty="0" smtClean="0"/>
                        <a:t>NITRITE</a:t>
                      </a:r>
                      <a:endParaRPr lang="en-IN" dirty="0"/>
                    </a:p>
                  </a:txBody>
                  <a:tcPr/>
                </a:tc>
                <a:tc>
                  <a:txBody>
                    <a:bodyPr/>
                    <a:lstStyle/>
                    <a:p>
                      <a:r>
                        <a:rPr lang="en-IN" dirty="0" smtClean="0"/>
                        <a:t>AMMONIUM</a:t>
                      </a:r>
                      <a:endParaRPr lang="en-IN" dirty="0"/>
                    </a:p>
                  </a:txBody>
                  <a:tcPr/>
                </a:tc>
              </a:tr>
              <a:tr h="367341">
                <a:tc>
                  <a:txBody>
                    <a:bodyPr/>
                    <a:lstStyle/>
                    <a:p>
                      <a:r>
                        <a:rPr lang="en-IN" dirty="0" smtClean="0"/>
                        <a:t>0-3 ppm</a:t>
                      </a:r>
                      <a:endParaRPr lang="en-IN" dirty="0"/>
                    </a:p>
                  </a:txBody>
                  <a:tcPr/>
                </a:tc>
                <a:tc>
                  <a:txBody>
                    <a:bodyPr/>
                    <a:lstStyle/>
                    <a:p>
                      <a:r>
                        <a:rPr lang="en-IN" dirty="0" smtClean="0"/>
                        <a:t>3</a:t>
                      </a:r>
                      <a:endParaRPr lang="en-IN" dirty="0"/>
                    </a:p>
                  </a:txBody>
                  <a:tcPr/>
                </a:tc>
                <a:tc>
                  <a:txBody>
                    <a:bodyPr/>
                    <a:lstStyle/>
                    <a:p>
                      <a:r>
                        <a:rPr lang="en-IN" dirty="0" smtClean="0"/>
                        <a:t>-</a:t>
                      </a:r>
                      <a:endParaRPr lang="en-IN" dirty="0"/>
                    </a:p>
                  </a:txBody>
                  <a:tcPr/>
                </a:tc>
                <a:tc>
                  <a:txBody>
                    <a:bodyPr/>
                    <a:lstStyle/>
                    <a:p>
                      <a:r>
                        <a:rPr lang="en-IN" dirty="0" smtClean="0"/>
                        <a:t>-</a:t>
                      </a:r>
                      <a:endParaRPr lang="en-IN" dirty="0"/>
                    </a:p>
                  </a:txBody>
                  <a:tcPr/>
                </a:tc>
              </a:tr>
              <a:tr h="367341">
                <a:tc>
                  <a:txBody>
                    <a:bodyPr/>
                    <a:lstStyle/>
                    <a:p>
                      <a:r>
                        <a:rPr lang="en-IN" sz="1800" dirty="0" smtClean="0"/>
                        <a:t>4-5 ppm</a:t>
                      </a:r>
                      <a:endParaRPr lang="en-IN" sz="1800" dirty="0"/>
                    </a:p>
                  </a:txBody>
                  <a:tcPr/>
                </a:tc>
                <a:tc>
                  <a:txBody>
                    <a:bodyPr/>
                    <a:lstStyle/>
                    <a:p>
                      <a:r>
                        <a:rPr lang="en-IN" dirty="0" smtClean="0"/>
                        <a:t>10</a:t>
                      </a:r>
                      <a:endParaRPr lang="en-IN" dirty="0"/>
                    </a:p>
                  </a:txBody>
                  <a:tcPr/>
                </a:tc>
                <a:tc>
                  <a:txBody>
                    <a:bodyPr/>
                    <a:lstStyle/>
                    <a:p>
                      <a:r>
                        <a:rPr lang="en-IN" dirty="0" smtClean="0"/>
                        <a:t>-</a:t>
                      </a:r>
                      <a:endParaRPr lang="en-IN" dirty="0"/>
                    </a:p>
                  </a:txBody>
                  <a:tcPr/>
                </a:tc>
                <a:tc>
                  <a:txBody>
                    <a:bodyPr/>
                    <a:lstStyle/>
                    <a:p>
                      <a:r>
                        <a:rPr lang="en-IN" dirty="0" smtClean="0"/>
                        <a:t>-</a:t>
                      </a:r>
                      <a:endParaRPr lang="en-IN" dirty="0"/>
                    </a:p>
                  </a:txBody>
                  <a:tcPr/>
                </a:tc>
              </a:tr>
              <a:tr h="367341">
                <a:tc>
                  <a:txBody>
                    <a:bodyPr/>
                    <a:lstStyle/>
                    <a:p>
                      <a:r>
                        <a:rPr lang="en-IN" sz="1800" dirty="0" smtClean="0"/>
                        <a:t>10 ppm</a:t>
                      </a:r>
                      <a:endParaRPr lang="en-IN" sz="1800" dirty="0"/>
                    </a:p>
                  </a:txBody>
                  <a:tcPr/>
                </a:tc>
                <a:tc>
                  <a:txBody>
                    <a:bodyPr/>
                    <a:lstStyle/>
                    <a:p>
                      <a:r>
                        <a:rPr lang="en-IN" dirty="0" smtClean="0"/>
                        <a:t>2</a:t>
                      </a:r>
                      <a:endParaRPr lang="en-IN" dirty="0"/>
                    </a:p>
                  </a:txBody>
                  <a:tcPr/>
                </a:tc>
                <a:tc>
                  <a:txBody>
                    <a:bodyPr/>
                    <a:lstStyle/>
                    <a:p>
                      <a:r>
                        <a:rPr lang="en-IN" dirty="0" smtClean="0"/>
                        <a:t>-</a:t>
                      </a:r>
                      <a:endParaRPr lang="en-IN" dirty="0"/>
                    </a:p>
                  </a:txBody>
                  <a:tcPr/>
                </a:tc>
                <a:tc>
                  <a:txBody>
                    <a:bodyPr/>
                    <a:lstStyle/>
                    <a:p>
                      <a:r>
                        <a:rPr lang="en-IN" dirty="0" smtClean="0"/>
                        <a:t>-</a:t>
                      </a:r>
                      <a:endParaRPr lang="en-IN" dirty="0"/>
                    </a:p>
                  </a:txBody>
                  <a:tcPr/>
                </a:tc>
              </a:tr>
              <a:tr h="367341">
                <a:tc>
                  <a:txBody>
                    <a:bodyPr/>
                    <a:lstStyle/>
                    <a:p>
                      <a:r>
                        <a:rPr lang="en-IN" sz="1800" dirty="0" smtClean="0"/>
                        <a:t>11-20  ppm</a:t>
                      </a:r>
                      <a:endParaRPr lang="en-IN" sz="1800" dirty="0"/>
                    </a:p>
                  </a:txBody>
                  <a:tcPr/>
                </a:tc>
                <a:tc>
                  <a:txBody>
                    <a:bodyPr/>
                    <a:lstStyle/>
                    <a:p>
                      <a:r>
                        <a:rPr lang="en-IN" dirty="0" smtClean="0"/>
                        <a:t>1</a:t>
                      </a:r>
                      <a:endParaRPr lang="en-IN" dirty="0"/>
                    </a:p>
                  </a:txBody>
                  <a:tcPr/>
                </a:tc>
                <a:tc>
                  <a:txBody>
                    <a:bodyPr/>
                    <a:lstStyle/>
                    <a:p>
                      <a:r>
                        <a:rPr lang="en-IN" dirty="0" smtClean="0"/>
                        <a:t>-</a:t>
                      </a:r>
                      <a:endParaRPr lang="en-IN" dirty="0"/>
                    </a:p>
                  </a:txBody>
                  <a:tcPr/>
                </a:tc>
                <a:tc>
                  <a:txBody>
                    <a:bodyPr/>
                    <a:lstStyle/>
                    <a:p>
                      <a:r>
                        <a:rPr lang="en-IN" dirty="0" smtClean="0"/>
                        <a:t>-</a:t>
                      </a:r>
                      <a:endParaRPr lang="en-IN" dirty="0"/>
                    </a:p>
                  </a:txBody>
                  <a:tcPr/>
                </a:tc>
              </a:tr>
              <a:tr h="367341">
                <a:tc>
                  <a:txBody>
                    <a:bodyPr/>
                    <a:lstStyle/>
                    <a:p>
                      <a:r>
                        <a:rPr lang="en-IN" sz="1800" dirty="0" smtClean="0"/>
                        <a:t>21-50 ppm</a:t>
                      </a:r>
                      <a:endParaRPr lang="en-IN" sz="1800" dirty="0"/>
                    </a:p>
                  </a:txBody>
                  <a:tcPr/>
                </a:tc>
                <a:tc>
                  <a:txBody>
                    <a:bodyPr/>
                    <a:lstStyle/>
                    <a:p>
                      <a:r>
                        <a:rPr lang="en-IN" dirty="0" smtClean="0"/>
                        <a:t>1</a:t>
                      </a:r>
                      <a:endParaRPr lang="en-IN" dirty="0"/>
                    </a:p>
                  </a:txBody>
                  <a:tcPr/>
                </a:tc>
                <a:tc>
                  <a:txBody>
                    <a:bodyPr/>
                    <a:lstStyle/>
                    <a:p>
                      <a:r>
                        <a:rPr lang="en-IN" dirty="0" smtClean="0"/>
                        <a:t>-</a:t>
                      </a:r>
                      <a:endParaRPr lang="en-IN" dirty="0"/>
                    </a:p>
                  </a:txBody>
                  <a:tcPr/>
                </a:tc>
                <a:tc>
                  <a:txBody>
                    <a:bodyPr/>
                    <a:lstStyle/>
                    <a:p>
                      <a:r>
                        <a:rPr lang="en-IN" dirty="0" smtClean="0"/>
                        <a:t>-</a:t>
                      </a:r>
                      <a:endParaRPr lang="en-IN" dirty="0"/>
                    </a:p>
                  </a:txBody>
                  <a:tcPr/>
                </a:tc>
              </a:tr>
              <a:tr h="367341">
                <a:tc>
                  <a:txBody>
                    <a:bodyPr/>
                    <a:lstStyle/>
                    <a:p>
                      <a:r>
                        <a:rPr lang="en-IN" sz="1800" dirty="0" smtClean="0"/>
                        <a:t>0.1-0.3  ppm</a:t>
                      </a:r>
                      <a:endParaRPr lang="en-IN" sz="1800" dirty="0"/>
                    </a:p>
                  </a:txBody>
                  <a:tcPr/>
                </a:tc>
                <a:tc>
                  <a:txBody>
                    <a:bodyPr/>
                    <a:lstStyle/>
                    <a:p>
                      <a:r>
                        <a:rPr lang="en-IN" dirty="0" smtClean="0"/>
                        <a:t>-</a:t>
                      </a:r>
                      <a:endParaRPr lang="en-IN" dirty="0"/>
                    </a:p>
                  </a:txBody>
                  <a:tcPr/>
                </a:tc>
                <a:tc>
                  <a:txBody>
                    <a:bodyPr/>
                    <a:lstStyle/>
                    <a:p>
                      <a:r>
                        <a:rPr lang="en-IN" dirty="0" smtClean="0"/>
                        <a:t>11</a:t>
                      </a:r>
                      <a:endParaRPr lang="en-IN" dirty="0"/>
                    </a:p>
                  </a:txBody>
                  <a:tcPr/>
                </a:tc>
                <a:tc>
                  <a:txBody>
                    <a:bodyPr/>
                    <a:lstStyle/>
                    <a:p>
                      <a:r>
                        <a:rPr lang="en-IN" dirty="0" smtClean="0"/>
                        <a:t>15</a:t>
                      </a:r>
                      <a:endParaRPr lang="en-IN" dirty="0"/>
                    </a:p>
                  </a:txBody>
                  <a:tcPr/>
                </a:tc>
              </a:tr>
              <a:tr h="367341">
                <a:tc>
                  <a:txBody>
                    <a:bodyPr/>
                    <a:lstStyle/>
                    <a:p>
                      <a:r>
                        <a:rPr lang="en-IN" sz="1800" dirty="0" smtClean="0"/>
                        <a:t>0.4-0.5  ppm</a:t>
                      </a:r>
                      <a:endParaRPr lang="en-IN" sz="1800" dirty="0"/>
                    </a:p>
                  </a:txBody>
                  <a:tcPr/>
                </a:tc>
                <a:tc>
                  <a:txBody>
                    <a:bodyPr/>
                    <a:lstStyle/>
                    <a:p>
                      <a:r>
                        <a:rPr lang="en-IN" dirty="0" smtClean="0"/>
                        <a:t>-</a:t>
                      </a:r>
                      <a:endParaRPr lang="en-IN" dirty="0"/>
                    </a:p>
                  </a:txBody>
                  <a:tcPr/>
                </a:tc>
                <a:tc>
                  <a:txBody>
                    <a:bodyPr/>
                    <a:lstStyle/>
                    <a:p>
                      <a:r>
                        <a:rPr lang="en-IN" dirty="0" smtClean="0"/>
                        <a:t>6</a:t>
                      </a:r>
                      <a:endParaRPr lang="en-IN" dirty="0"/>
                    </a:p>
                  </a:txBody>
                  <a:tcPr/>
                </a:tc>
                <a:tc>
                  <a:txBody>
                    <a:bodyPr/>
                    <a:lstStyle/>
                    <a:p>
                      <a:r>
                        <a:rPr lang="en-IN" dirty="0" smtClean="0"/>
                        <a:t>2</a:t>
                      </a:r>
                      <a:endParaRPr lang="en-IN" dirty="0"/>
                    </a:p>
                  </a:txBody>
                  <a:tcPr/>
                </a:tc>
              </a:tr>
              <a:tr h="367341">
                <a:tc>
                  <a:txBody>
                    <a:bodyPr/>
                    <a:lstStyle/>
                    <a:p>
                      <a:r>
                        <a:rPr lang="en-IN" sz="1800" dirty="0" smtClean="0"/>
                        <a:t>0.5+ ppm</a:t>
                      </a:r>
                      <a:endParaRPr lang="en-IN" sz="1800" dirty="0"/>
                    </a:p>
                  </a:txBody>
                  <a:tcPr/>
                </a:tc>
                <a:tc>
                  <a:txBody>
                    <a:bodyPr/>
                    <a:lstStyle/>
                    <a:p>
                      <a:r>
                        <a:rPr lang="en-IN" dirty="0" smtClean="0"/>
                        <a:t>-</a:t>
                      </a:r>
                      <a:endParaRPr lang="en-IN" dirty="0"/>
                    </a:p>
                  </a:txBody>
                  <a:tcPr/>
                </a:tc>
                <a:tc>
                  <a:txBody>
                    <a:bodyPr/>
                    <a:lstStyle/>
                    <a:p>
                      <a:r>
                        <a:rPr lang="en-IN" dirty="0" smtClean="0"/>
                        <a:t>0</a:t>
                      </a:r>
                      <a:endParaRPr lang="en-IN" dirty="0"/>
                    </a:p>
                  </a:txBody>
                  <a:tcPr/>
                </a:tc>
                <a:tc>
                  <a:txBody>
                    <a:bodyPr/>
                    <a:lstStyle/>
                    <a:p>
                      <a:r>
                        <a:rPr lang="en-IN" dirty="0" smtClean="0"/>
                        <a:t>0</a:t>
                      </a:r>
                      <a:endParaRPr lang="en-IN" dirty="0"/>
                    </a:p>
                  </a:txBody>
                  <a:tcPr/>
                </a:tc>
              </a:tr>
              <a:tr h="36734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800" dirty="0" smtClean="0"/>
                        <a:t>0.10 + ppm</a:t>
                      </a:r>
                    </a:p>
                    <a:p>
                      <a:endParaRPr lang="en-IN" sz="1800" dirty="0"/>
                    </a:p>
                  </a:txBody>
                  <a:tcPr/>
                </a:tc>
                <a:tc>
                  <a:txBody>
                    <a:bodyPr/>
                    <a:lstStyle/>
                    <a:p>
                      <a:r>
                        <a:rPr lang="en-IN" dirty="0" smtClean="0"/>
                        <a:t>-</a:t>
                      </a:r>
                      <a:endParaRPr lang="en-IN" dirty="0"/>
                    </a:p>
                  </a:txBody>
                  <a:tcPr/>
                </a:tc>
                <a:tc>
                  <a:txBody>
                    <a:bodyPr/>
                    <a:lstStyle/>
                    <a:p>
                      <a:r>
                        <a:rPr lang="en-IN" dirty="0" smtClean="0"/>
                        <a:t>0</a:t>
                      </a:r>
                      <a:endParaRPr lang="en-IN" dirty="0"/>
                    </a:p>
                  </a:txBody>
                  <a:tcPr/>
                </a:tc>
                <a:tc>
                  <a:txBody>
                    <a:bodyPr/>
                    <a:lstStyle/>
                    <a:p>
                      <a:r>
                        <a:rPr lang="en-IN" dirty="0" smtClean="0"/>
                        <a:t>0</a:t>
                      </a:r>
                      <a:endParaRPr lang="en-IN" dirty="0"/>
                    </a:p>
                  </a:txBody>
                  <a:tcPr/>
                </a:tc>
              </a:tr>
            </a:tbl>
          </a:graphicData>
        </a:graphic>
      </p:graphicFrame>
    </p:spTree>
    <p:extLst>
      <p:ext uri="{BB962C8B-B14F-4D97-AF65-F5344CB8AC3E}">
        <p14:creationId xmlns:p14="http://schemas.microsoft.com/office/powerpoint/2010/main" val="28428941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684532821"/>
              </p:ext>
            </p:extLst>
          </p:nvPr>
        </p:nvGraphicFramePr>
        <p:xfrm>
          <a:off x="482600" y="2057400"/>
          <a:ext cx="8204201" cy="4484581"/>
        </p:xfrm>
        <a:graphic>
          <a:graphicData uri="http://schemas.openxmlformats.org/drawingml/2006/table">
            <a:tbl>
              <a:tblPr firstRow="1" bandRow="1">
                <a:tableStyleId>{5C22544A-7EE6-4342-B048-85BDC9FD1C3A}</a:tableStyleId>
              </a:tblPr>
              <a:tblGrid>
                <a:gridCol w="2882558"/>
                <a:gridCol w="1773881"/>
                <a:gridCol w="1773881"/>
                <a:gridCol w="1773881"/>
              </a:tblGrid>
              <a:tr h="905773">
                <a:tc>
                  <a:txBody>
                    <a:bodyPr/>
                    <a:lstStyle/>
                    <a:p>
                      <a:r>
                        <a:rPr lang="en-IN" dirty="0" smtClean="0"/>
                        <a:t>SAMPLE CHECKED FOR:1</a:t>
                      </a:r>
                      <a:endParaRPr lang="en-IN" dirty="0"/>
                    </a:p>
                  </a:txBody>
                  <a:tcPr/>
                </a:tc>
                <a:tc>
                  <a:txBody>
                    <a:bodyPr/>
                    <a:lstStyle/>
                    <a:p>
                      <a:r>
                        <a:rPr lang="en-IN" dirty="0" smtClean="0"/>
                        <a:t>NITRATE</a:t>
                      </a:r>
                      <a:endParaRPr lang="en-IN" dirty="0"/>
                    </a:p>
                  </a:txBody>
                  <a:tcPr/>
                </a:tc>
                <a:tc>
                  <a:txBody>
                    <a:bodyPr/>
                    <a:lstStyle/>
                    <a:p>
                      <a:r>
                        <a:rPr lang="en-IN" dirty="0" smtClean="0"/>
                        <a:t>NITRITE</a:t>
                      </a:r>
                      <a:endParaRPr lang="en-IN" dirty="0"/>
                    </a:p>
                  </a:txBody>
                  <a:tcPr/>
                </a:tc>
                <a:tc>
                  <a:txBody>
                    <a:bodyPr/>
                    <a:lstStyle/>
                    <a:p>
                      <a:r>
                        <a:rPr lang="en-IN" dirty="0" smtClean="0"/>
                        <a:t>AMMONIUM</a:t>
                      </a:r>
                      <a:endParaRPr lang="en-IN" dirty="0"/>
                    </a:p>
                  </a:txBody>
                  <a:tcPr/>
                </a:tc>
              </a:tr>
              <a:tr h="367341">
                <a:tc>
                  <a:txBody>
                    <a:bodyPr/>
                    <a:lstStyle/>
                    <a:p>
                      <a:r>
                        <a:rPr lang="en-IN" dirty="0" smtClean="0"/>
                        <a:t>0-3 ppm</a:t>
                      </a:r>
                      <a:endParaRPr lang="en-IN" dirty="0"/>
                    </a:p>
                  </a:txBody>
                  <a:tcPr/>
                </a:tc>
                <a:tc>
                  <a:txBody>
                    <a:bodyPr/>
                    <a:lstStyle/>
                    <a:p>
                      <a:r>
                        <a:rPr lang="en-IN" dirty="0" smtClean="0"/>
                        <a:t>11</a:t>
                      </a:r>
                      <a:endParaRPr lang="en-IN" dirty="0"/>
                    </a:p>
                  </a:txBody>
                  <a:tcPr/>
                </a:tc>
                <a:tc>
                  <a:txBody>
                    <a:bodyPr/>
                    <a:lstStyle/>
                    <a:p>
                      <a:r>
                        <a:rPr lang="en-IN" dirty="0" smtClean="0"/>
                        <a:t>-</a:t>
                      </a:r>
                      <a:endParaRPr lang="en-IN" dirty="0"/>
                    </a:p>
                  </a:txBody>
                  <a:tcPr/>
                </a:tc>
                <a:tc>
                  <a:txBody>
                    <a:bodyPr/>
                    <a:lstStyle/>
                    <a:p>
                      <a:r>
                        <a:rPr lang="en-IN" dirty="0" smtClean="0"/>
                        <a:t>-</a:t>
                      </a:r>
                      <a:endParaRPr lang="en-IN" dirty="0"/>
                    </a:p>
                  </a:txBody>
                  <a:tcPr/>
                </a:tc>
              </a:tr>
              <a:tr h="367341">
                <a:tc>
                  <a:txBody>
                    <a:bodyPr/>
                    <a:lstStyle/>
                    <a:p>
                      <a:r>
                        <a:rPr lang="en-IN" dirty="0" smtClean="0"/>
                        <a:t>4-5 ppm</a:t>
                      </a:r>
                      <a:endParaRPr lang="en-IN" dirty="0"/>
                    </a:p>
                  </a:txBody>
                  <a:tcPr/>
                </a:tc>
                <a:tc>
                  <a:txBody>
                    <a:bodyPr/>
                    <a:lstStyle/>
                    <a:p>
                      <a:r>
                        <a:rPr lang="en-IN" dirty="0" smtClean="0"/>
                        <a:t>2</a:t>
                      </a:r>
                      <a:endParaRPr lang="en-IN" dirty="0"/>
                    </a:p>
                  </a:txBody>
                  <a:tcPr/>
                </a:tc>
                <a:tc>
                  <a:txBody>
                    <a:bodyPr/>
                    <a:lstStyle/>
                    <a:p>
                      <a:r>
                        <a:rPr lang="en-IN" dirty="0" smtClean="0"/>
                        <a:t>-</a:t>
                      </a:r>
                      <a:endParaRPr lang="en-IN" dirty="0"/>
                    </a:p>
                  </a:txBody>
                  <a:tcPr/>
                </a:tc>
                <a:tc>
                  <a:txBody>
                    <a:bodyPr/>
                    <a:lstStyle/>
                    <a:p>
                      <a:r>
                        <a:rPr lang="en-IN" dirty="0" smtClean="0"/>
                        <a:t>-</a:t>
                      </a:r>
                      <a:endParaRPr lang="en-IN" dirty="0"/>
                    </a:p>
                  </a:txBody>
                  <a:tcPr/>
                </a:tc>
              </a:tr>
              <a:tr h="367341">
                <a:tc>
                  <a:txBody>
                    <a:bodyPr/>
                    <a:lstStyle/>
                    <a:p>
                      <a:r>
                        <a:rPr lang="en-IN" dirty="0" smtClean="0"/>
                        <a:t>10 ppm</a:t>
                      </a:r>
                      <a:endParaRPr lang="en-IN" dirty="0"/>
                    </a:p>
                  </a:txBody>
                  <a:tcPr/>
                </a:tc>
                <a:tc>
                  <a:txBody>
                    <a:bodyPr/>
                    <a:lstStyle/>
                    <a:p>
                      <a:r>
                        <a:rPr lang="en-IN" dirty="0" smtClean="0"/>
                        <a:t>0</a:t>
                      </a:r>
                      <a:endParaRPr lang="en-IN" dirty="0"/>
                    </a:p>
                  </a:txBody>
                  <a:tcPr/>
                </a:tc>
                <a:tc>
                  <a:txBody>
                    <a:bodyPr/>
                    <a:lstStyle/>
                    <a:p>
                      <a:r>
                        <a:rPr lang="en-IN" dirty="0" smtClean="0"/>
                        <a:t>-</a:t>
                      </a:r>
                      <a:endParaRPr lang="en-IN" dirty="0"/>
                    </a:p>
                  </a:txBody>
                  <a:tcPr/>
                </a:tc>
                <a:tc>
                  <a:txBody>
                    <a:bodyPr/>
                    <a:lstStyle/>
                    <a:p>
                      <a:r>
                        <a:rPr lang="en-IN" dirty="0" smtClean="0"/>
                        <a:t>-</a:t>
                      </a:r>
                      <a:endParaRPr lang="en-IN" dirty="0"/>
                    </a:p>
                  </a:txBody>
                  <a:tcPr/>
                </a:tc>
              </a:tr>
              <a:tr h="367341">
                <a:tc>
                  <a:txBody>
                    <a:bodyPr/>
                    <a:lstStyle/>
                    <a:p>
                      <a:r>
                        <a:rPr lang="en-IN" dirty="0" smtClean="0"/>
                        <a:t>11-20  ppm</a:t>
                      </a:r>
                      <a:endParaRPr lang="en-IN" dirty="0"/>
                    </a:p>
                  </a:txBody>
                  <a:tcPr/>
                </a:tc>
                <a:tc>
                  <a:txBody>
                    <a:bodyPr/>
                    <a:lstStyle/>
                    <a:p>
                      <a:r>
                        <a:rPr lang="en-IN" dirty="0" smtClean="0"/>
                        <a:t>0</a:t>
                      </a:r>
                      <a:endParaRPr lang="en-IN" dirty="0"/>
                    </a:p>
                  </a:txBody>
                  <a:tcPr/>
                </a:tc>
                <a:tc>
                  <a:txBody>
                    <a:bodyPr/>
                    <a:lstStyle/>
                    <a:p>
                      <a:r>
                        <a:rPr lang="en-IN" dirty="0" smtClean="0"/>
                        <a:t>-</a:t>
                      </a:r>
                      <a:endParaRPr lang="en-IN" dirty="0"/>
                    </a:p>
                  </a:txBody>
                  <a:tcPr/>
                </a:tc>
                <a:tc>
                  <a:txBody>
                    <a:bodyPr/>
                    <a:lstStyle/>
                    <a:p>
                      <a:r>
                        <a:rPr lang="en-IN" dirty="0" smtClean="0"/>
                        <a:t>-</a:t>
                      </a:r>
                      <a:endParaRPr lang="en-IN" dirty="0"/>
                    </a:p>
                  </a:txBody>
                  <a:tcPr/>
                </a:tc>
              </a:tr>
              <a:tr h="367341">
                <a:tc>
                  <a:txBody>
                    <a:bodyPr/>
                    <a:lstStyle/>
                    <a:p>
                      <a:r>
                        <a:rPr lang="en-IN" dirty="0" smtClean="0"/>
                        <a:t>21-50 ppm</a:t>
                      </a:r>
                      <a:endParaRPr lang="en-IN" dirty="0"/>
                    </a:p>
                  </a:txBody>
                  <a:tcPr/>
                </a:tc>
                <a:tc>
                  <a:txBody>
                    <a:bodyPr/>
                    <a:lstStyle/>
                    <a:p>
                      <a:r>
                        <a:rPr lang="en-IN" dirty="0" smtClean="0"/>
                        <a:t>0</a:t>
                      </a:r>
                      <a:endParaRPr lang="en-IN" dirty="0"/>
                    </a:p>
                  </a:txBody>
                  <a:tcPr/>
                </a:tc>
                <a:tc>
                  <a:txBody>
                    <a:bodyPr/>
                    <a:lstStyle/>
                    <a:p>
                      <a:r>
                        <a:rPr lang="en-IN" dirty="0" smtClean="0"/>
                        <a:t>-</a:t>
                      </a:r>
                      <a:endParaRPr lang="en-IN" dirty="0"/>
                    </a:p>
                  </a:txBody>
                  <a:tcPr/>
                </a:tc>
                <a:tc>
                  <a:txBody>
                    <a:bodyPr/>
                    <a:lstStyle/>
                    <a:p>
                      <a:r>
                        <a:rPr lang="en-IN" dirty="0" smtClean="0"/>
                        <a:t>-</a:t>
                      </a:r>
                      <a:endParaRPr lang="en-IN" dirty="0"/>
                    </a:p>
                  </a:txBody>
                  <a:tcPr/>
                </a:tc>
              </a:tr>
              <a:tr h="367341">
                <a:tc>
                  <a:txBody>
                    <a:bodyPr/>
                    <a:lstStyle/>
                    <a:p>
                      <a:r>
                        <a:rPr lang="en-IN" dirty="0" smtClean="0"/>
                        <a:t>0.1-0.3  ppm</a:t>
                      </a:r>
                      <a:endParaRPr lang="en-IN" dirty="0"/>
                    </a:p>
                  </a:txBody>
                  <a:tcPr/>
                </a:tc>
                <a:tc>
                  <a:txBody>
                    <a:bodyPr/>
                    <a:lstStyle/>
                    <a:p>
                      <a:r>
                        <a:rPr lang="en-IN" dirty="0" smtClean="0"/>
                        <a:t>-</a:t>
                      </a:r>
                      <a:endParaRPr lang="en-IN" dirty="0"/>
                    </a:p>
                  </a:txBody>
                  <a:tcPr/>
                </a:tc>
                <a:tc>
                  <a:txBody>
                    <a:bodyPr/>
                    <a:lstStyle/>
                    <a:p>
                      <a:r>
                        <a:rPr lang="en-IN" dirty="0" smtClean="0"/>
                        <a:t>6</a:t>
                      </a:r>
                      <a:endParaRPr lang="en-IN" dirty="0"/>
                    </a:p>
                  </a:txBody>
                  <a:tcPr/>
                </a:tc>
                <a:tc>
                  <a:txBody>
                    <a:bodyPr/>
                    <a:lstStyle/>
                    <a:p>
                      <a:r>
                        <a:rPr lang="en-IN" dirty="0" smtClean="0"/>
                        <a:t>9</a:t>
                      </a:r>
                      <a:endParaRPr lang="en-IN" dirty="0"/>
                    </a:p>
                  </a:txBody>
                  <a:tcPr/>
                </a:tc>
              </a:tr>
              <a:tr h="367341">
                <a:tc>
                  <a:txBody>
                    <a:bodyPr/>
                    <a:lstStyle/>
                    <a:p>
                      <a:r>
                        <a:rPr lang="en-IN" dirty="0" smtClean="0"/>
                        <a:t>0.4-0.5  ppm</a:t>
                      </a:r>
                      <a:endParaRPr lang="en-IN" dirty="0"/>
                    </a:p>
                  </a:txBody>
                  <a:tcPr/>
                </a:tc>
                <a:tc>
                  <a:txBody>
                    <a:bodyPr/>
                    <a:lstStyle/>
                    <a:p>
                      <a:r>
                        <a:rPr lang="en-IN" dirty="0" smtClean="0"/>
                        <a:t>-</a:t>
                      </a:r>
                      <a:endParaRPr lang="en-IN" dirty="0"/>
                    </a:p>
                  </a:txBody>
                  <a:tcPr/>
                </a:tc>
                <a:tc>
                  <a:txBody>
                    <a:bodyPr/>
                    <a:lstStyle/>
                    <a:p>
                      <a:r>
                        <a:rPr lang="en-IN" dirty="0" smtClean="0"/>
                        <a:t>7</a:t>
                      </a:r>
                      <a:endParaRPr lang="en-IN" dirty="0"/>
                    </a:p>
                  </a:txBody>
                  <a:tcPr/>
                </a:tc>
                <a:tc>
                  <a:txBody>
                    <a:bodyPr/>
                    <a:lstStyle/>
                    <a:p>
                      <a:r>
                        <a:rPr lang="en-IN" dirty="0" smtClean="0"/>
                        <a:t>4</a:t>
                      </a:r>
                      <a:endParaRPr lang="en-IN" dirty="0"/>
                    </a:p>
                  </a:txBody>
                  <a:tcPr/>
                </a:tc>
              </a:tr>
              <a:tr h="367341">
                <a:tc>
                  <a:txBody>
                    <a:bodyPr/>
                    <a:lstStyle/>
                    <a:p>
                      <a:r>
                        <a:rPr lang="en-IN" dirty="0" smtClean="0"/>
                        <a:t>0.5+ ppm</a:t>
                      </a:r>
                      <a:endParaRPr lang="en-IN" dirty="0"/>
                    </a:p>
                  </a:txBody>
                  <a:tcPr/>
                </a:tc>
                <a:tc>
                  <a:txBody>
                    <a:bodyPr/>
                    <a:lstStyle/>
                    <a:p>
                      <a:r>
                        <a:rPr lang="en-IN" dirty="0" smtClean="0"/>
                        <a:t>-</a:t>
                      </a:r>
                      <a:endParaRPr lang="en-IN" dirty="0"/>
                    </a:p>
                  </a:txBody>
                  <a:tcPr/>
                </a:tc>
                <a:tc>
                  <a:txBody>
                    <a:bodyPr/>
                    <a:lstStyle/>
                    <a:p>
                      <a:r>
                        <a:rPr lang="en-IN" dirty="0" smtClean="0"/>
                        <a:t>0</a:t>
                      </a:r>
                      <a:endParaRPr lang="en-IN" dirty="0"/>
                    </a:p>
                  </a:txBody>
                  <a:tcPr/>
                </a:tc>
                <a:tc>
                  <a:txBody>
                    <a:bodyPr/>
                    <a:lstStyle/>
                    <a:p>
                      <a:r>
                        <a:rPr lang="en-IN" dirty="0" smtClean="0"/>
                        <a:t>0</a:t>
                      </a:r>
                      <a:endParaRPr lang="en-IN" dirty="0"/>
                    </a:p>
                  </a:txBody>
                  <a:tcPr/>
                </a:tc>
              </a:tr>
              <a:tr h="36734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dirty="0" smtClean="0"/>
                        <a:t>0.10 + ppm</a:t>
                      </a:r>
                    </a:p>
                    <a:p>
                      <a:endParaRPr lang="en-IN" dirty="0"/>
                    </a:p>
                  </a:txBody>
                  <a:tcPr/>
                </a:tc>
                <a:tc>
                  <a:txBody>
                    <a:bodyPr/>
                    <a:lstStyle/>
                    <a:p>
                      <a:r>
                        <a:rPr lang="en-IN" dirty="0" smtClean="0"/>
                        <a:t>-</a:t>
                      </a:r>
                      <a:endParaRPr lang="en-IN" dirty="0"/>
                    </a:p>
                  </a:txBody>
                  <a:tcPr/>
                </a:tc>
                <a:tc>
                  <a:txBody>
                    <a:bodyPr/>
                    <a:lstStyle/>
                    <a:p>
                      <a:r>
                        <a:rPr lang="en-IN" dirty="0" smtClean="0"/>
                        <a:t>0</a:t>
                      </a:r>
                      <a:endParaRPr lang="en-IN" dirty="0"/>
                    </a:p>
                  </a:txBody>
                  <a:tcPr/>
                </a:tc>
                <a:tc>
                  <a:txBody>
                    <a:bodyPr/>
                    <a:lstStyle/>
                    <a:p>
                      <a:r>
                        <a:rPr lang="en-IN" dirty="0" smtClean="0"/>
                        <a:t>0</a:t>
                      </a:r>
                      <a:endParaRPr lang="en-IN" dirty="0"/>
                    </a:p>
                  </a:txBody>
                  <a:tcPr/>
                </a:tc>
              </a:tr>
            </a:tbl>
          </a:graphicData>
        </a:graphic>
      </p:graphicFrame>
      <p:sp>
        <p:nvSpPr>
          <p:cNvPr id="5" name="TextBox 4"/>
          <p:cNvSpPr txBox="1"/>
          <p:nvPr/>
        </p:nvSpPr>
        <p:spPr>
          <a:xfrm>
            <a:off x="482600" y="228600"/>
            <a:ext cx="8382000" cy="1132490"/>
          </a:xfrm>
          <a:prstGeom prst="rect">
            <a:avLst/>
          </a:prstGeom>
          <a:noFill/>
        </p:spPr>
        <p:txBody>
          <a:bodyPr wrap="square" rtlCol="0">
            <a:spAutoFit/>
          </a:bodyPr>
          <a:lstStyle/>
          <a:p>
            <a:pPr algn="just">
              <a:lnSpc>
                <a:spcPct val="150000"/>
              </a:lnSpc>
            </a:pPr>
            <a:r>
              <a:rPr lang="en-IN" sz="2400" dirty="0" smtClean="0">
                <a:solidFill>
                  <a:srgbClr val="FF0000"/>
                </a:solidFill>
              </a:rPr>
              <a:t>Summary of the study conducted on bore-well water                   	quality near the Vrishabhavathi - 2022</a:t>
            </a:r>
            <a:endParaRPr lang="en-IN" sz="2400" dirty="0">
              <a:solidFill>
                <a:srgbClr val="FF0000"/>
              </a:solidFill>
            </a:endParaRPr>
          </a:p>
        </p:txBody>
      </p:sp>
      <p:sp>
        <p:nvSpPr>
          <p:cNvPr id="6" name="TextBox 5"/>
          <p:cNvSpPr txBox="1"/>
          <p:nvPr/>
        </p:nvSpPr>
        <p:spPr>
          <a:xfrm>
            <a:off x="2120900" y="1595973"/>
            <a:ext cx="5105400" cy="369332"/>
          </a:xfrm>
          <a:prstGeom prst="rect">
            <a:avLst/>
          </a:prstGeom>
          <a:noFill/>
        </p:spPr>
        <p:txBody>
          <a:bodyPr wrap="square" rtlCol="0">
            <a:spAutoFit/>
          </a:bodyPr>
          <a:lstStyle/>
          <a:p>
            <a:r>
              <a:rPr lang="en-IN" dirty="0" smtClean="0"/>
              <a:t>TOTAL NUMBER OF SAMPLES STUDIED-13</a:t>
            </a:r>
            <a:endParaRPr lang="en-IN" dirty="0"/>
          </a:p>
        </p:txBody>
      </p:sp>
    </p:spTree>
    <p:extLst>
      <p:ext uri="{BB962C8B-B14F-4D97-AF65-F5344CB8AC3E}">
        <p14:creationId xmlns:p14="http://schemas.microsoft.com/office/powerpoint/2010/main" val="1061366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685067964"/>
              </p:ext>
            </p:extLst>
          </p:nvPr>
        </p:nvGraphicFramePr>
        <p:xfrm>
          <a:off x="76200" y="609600"/>
          <a:ext cx="8915400" cy="5898530"/>
        </p:xfrm>
        <a:graphic>
          <a:graphicData uri="http://schemas.openxmlformats.org/drawingml/2006/table">
            <a:tbl>
              <a:tblPr firstRow="1" bandRow="1">
                <a:tableStyleId>{5C22544A-7EE6-4342-B048-85BDC9FD1C3A}</a:tableStyleId>
              </a:tblPr>
              <a:tblGrid>
                <a:gridCol w="1485900"/>
                <a:gridCol w="1485900"/>
                <a:gridCol w="1485900"/>
                <a:gridCol w="1485900"/>
                <a:gridCol w="1485900"/>
                <a:gridCol w="1485900"/>
              </a:tblGrid>
              <a:tr h="612162">
                <a:tc gridSpan="2">
                  <a:txBody>
                    <a:bodyPr/>
                    <a:lstStyle/>
                    <a:p>
                      <a:r>
                        <a:rPr lang="en-IN" sz="1500" dirty="0" smtClean="0">
                          <a:latin typeface="Arial" pitchFamily="34" charset="0"/>
                          <a:cs typeface="Arial" pitchFamily="34" charset="0"/>
                        </a:rPr>
                        <a:t>NITRATE</a:t>
                      </a:r>
                      <a:endParaRPr lang="en-IN" sz="1500" dirty="0">
                        <a:latin typeface="Arial" pitchFamily="34" charset="0"/>
                        <a:cs typeface="Arial" pitchFamily="34" charset="0"/>
                      </a:endParaRPr>
                    </a:p>
                  </a:txBody>
                  <a:tcPr/>
                </a:tc>
                <a:tc hMerge="1">
                  <a:txBody>
                    <a:bodyPr/>
                    <a:lstStyle/>
                    <a:p>
                      <a:endParaRPr lang="en-IN" dirty="0"/>
                    </a:p>
                  </a:txBody>
                  <a:tcPr/>
                </a:tc>
                <a:tc gridSpan="2">
                  <a:txBody>
                    <a:bodyPr/>
                    <a:lstStyle/>
                    <a:p>
                      <a:r>
                        <a:rPr lang="en-IN" sz="1500" dirty="0" smtClean="0">
                          <a:latin typeface="Arial" pitchFamily="34" charset="0"/>
                          <a:cs typeface="Arial" pitchFamily="34" charset="0"/>
                        </a:rPr>
                        <a:t>NITRITE</a:t>
                      </a:r>
                      <a:endParaRPr lang="en-IN" sz="1500" dirty="0">
                        <a:latin typeface="Arial" pitchFamily="34" charset="0"/>
                        <a:cs typeface="Arial" pitchFamily="34" charset="0"/>
                      </a:endParaRPr>
                    </a:p>
                  </a:txBody>
                  <a:tcPr/>
                </a:tc>
                <a:tc hMerge="1">
                  <a:txBody>
                    <a:bodyPr/>
                    <a:lstStyle/>
                    <a:p>
                      <a:endParaRPr lang="en-IN" dirty="0"/>
                    </a:p>
                  </a:txBody>
                  <a:tcPr/>
                </a:tc>
                <a:tc gridSpan="2">
                  <a:txBody>
                    <a:bodyPr/>
                    <a:lstStyle/>
                    <a:p>
                      <a:r>
                        <a:rPr lang="en-IN" sz="1500" dirty="0" smtClean="0">
                          <a:latin typeface="Arial" pitchFamily="34" charset="0"/>
                          <a:cs typeface="Arial" pitchFamily="34" charset="0"/>
                        </a:rPr>
                        <a:t>AMMONIUM</a:t>
                      </a:r>
                      <a:endParaRPr lang="en-IN" sz="1500" dirty="0">
                        <a:latin typeface="Arial" pitchFamily="34" charset="0"/>
                        <a:cs typeface="Arial" pitchFamily="34" charset="0"/>
                      </a:endParaRPr>
                    </a:p>
                  </a:txBody>
                  <a:tcPr/>
                </a:tc>
                <a:tc hMerge="1">
                  <a:txBody>
                    <a:bodyPr/>
                    <a:lstStyle/>
                    <a:p>
                      <a:endParaRPr lang="en-IN" dirty="0"/>
                    </a:p>
                  </a:txBody>
                  <a:tcPr/>
                </a:tc>
              </a:tr>
              <a:tr h="612162">
                <a:tc>
                  <a:txBody>
                    <a:bodyPr/>
                    <a:lstStyle/>
                    <a:p>
                      <a:r>
                        <a:rPr lang="en-IN" sz="1500" dirty="0" smtClean="0">
                          <a:latin typeface="Arial" pitchFamily="34" charset="0"/>
                          <a:cs typeface="Arial" pitchFamily="34" charset="0"/>
                        </a:rPr>
                        <a:t>2014</a:t>
                      </a:r>
                      <a:endParaRPr lang="en-IN" sz="1500" dirty="0">
                        <a:latin typeface="Arial" pitchFamily="34" charset="0"/>
                        <a:cs typeface="Arial" pitchFamily="34" charset="0"/>
                      </a:endParaRPr>
                    </a:p>
                  </a:txBody>
                  <a:tcPr/>
                </a:tc>
                <a:tc>
                  <a:txBody>
                    <a:bodyPr/>
                    <a:lstStyle/>
                    <a:p>
                      <a:r>
                        <a:rPr lang="en-IN" sz="1500" dirty="0" smtClean="0">
                          <a:latin typeface="Arial" pitchFamily="34" charset="0"/>
                          <a:cs typeface="Arial" pitchFamily="34" charset="0"/>
                        </a:rPr>
                        <a:t>2022</a:t>
                      </a:r>
                      <a:endParaRPr lang="en-IN" sz="1500" dirty="0">
                        <a:latin typeface="Arial" pitchFamily="34" charset="0"/>
                        <a:cs typeface="Arial" pitchFamily="34" charset="0"/>
                      </a:endParaRPr>
                    </a:p>
                  </a:txBody>
                  <a:tcPr/>
                </a:tc>
                <a:tc>
                  <a:txBody>
                    <a:bodyPr/>
                    <a:lstStyle/>
                    <a:p>
                      <a:r>
                        <a:rPr lang="en-IN" sz="1500" dirty="0" smtClean="0">
                          <a:latin typeface="Arial" pitchFamily="34" charset="0"/>
                          <a:cs typeface="Arial" pitchFamily="34" charset="0"/>
                        </a:rPr>
                        <a:t>2014</a:t>
                      </a:r>
                      <a:endParaRPr lang="en-IN" sz="1500" dirty="0">
                        <a:latin typeface="Arial" pitchFamily="34" charset="0"/>
                        <a:cs typeface="Arial" pitchFamily="34" charset="0"/>
                      </a:endParaRPr>
                    </a:p>
                  </a:txBody>
                  <a:tcPr/>
                </a:tc>
                <a:tc>
                  <a:txBody>
                    <a:bodyPr/>
                    <a:lstStyle/>
                    <a:p>
                      <a:r>
                        <a:rPr lang="en-IN" sz="1500" dirty="0" smtClean="0">
                          <a:latin typeface="Arial" pitchFamily="34" charset="0"/>
                          <a:cs typeface="Arial" pitchFamily="34" charset="0"/>
                        </a:rPr>
                        <a:t>2022</a:t>
                      </a:r>
                      <a:endParaRPr lang="en-IN" sz="1500" dirty="0">
                        <a:latin typeface="Arial" pitchFamily="34" charset="0"/>
                        <a:cs typeface="Arial" pitchFamily="34" charset="0"/>
                      </a:endParaRPr>
                    </a:p>
                  </a:txBody>
                  <a:tcPr/>
                </a:tc>
                <a:tc>
                  <a:txBody>
                    <a:bodyPr/>
                    <a:lstStyle/>
                    <a:p>
                      <a:r>
                        <a:rPr lang="en-IN" sz="1500" dirty="0" smtClean="0">
                          <a:latin typeface="Arial" pitchFamily="34" charset="0"/>
                          <a:cs typeface="Arial" pitchFamily="34" charset="0"/>
                        </a:rPr>
                        <a:t>2014</a:t>
                      </a:r>
                      <a:endParaRPr lang="en-IN" sz="1500" dirty="0">
                        <a:latin typeface="Arial" pitchFamily="34" charset="0"/>
                        <a:cs typeface="Arial" pitchFamily="34" charset="0"/>
                      </a:endParaRPr>
                    </a:p>
                  </a:txBody>
                  <a:tcPr/>
                </a:tc>
                <a:tc>
                  <a:txBody>
                    <a:bodyPr/>
                    <a:lstStyle/>
                    <a:p>
                      <a:r>
                        <a:rPr lang="en-IN" sz="1500" dirty="0" smtClean="0">
                          <a:latin typeface="Arial" pitchFamily="34" charset="0"/>
                          <a:cs typeface="Arial" pitchFamily="34" charset="0"/>
                        </a:rPr>
                        <a:t>2022</a:t>
                      </a:r>
                      <a:endParaRPr lang="en-IN" sz="1500" dirty="0">
                        <a:latin typeface="Arial" pitchFamily="34" charset="0"/>
                        <a:cs typeface="Arial" pitchFamily="34" charset="0"/>
                      </a:endParaRPr>
                    </a:p>
                  </a:txBody>
                  <a:tcPr/>
                </a:tc>
              </a:tr>
              <a:tr h="684565">
                <a:tc>
                  <a:txBody>
                    <a:bodyPr/>
                    <a:lstStyle/>
                    <a:p>
                      <a:r>
                        <a:rPr lang="en-IN" sz="1500" dirty="0" smtClean="0">
                          <a:latin typeface="Arial" pitchFamily="34" charset="0"/>
                          <a:cs typeface="Arial" pitchFamily="34" charset="0"/>
                        </a:rPr>
                        <a:t>0-3 ppm - 3</a:t>
                      </a:r>
                      <a:endParaRPr lang="en-IN" sz="1500" dirty="0">
                        <a:latin typeface="Arial" pitchFamily="34" charset="0"/>
                        <a:cs typeface="Arial" pitchFamily="34" charset="0"/>
                      </a:endParaRPr>
                    </a:p>
                  </a:txBody>
                  <a:tcPr/>
                </a:tc>
                <a:tc>
                  <a:txBody>
                    <a:bodyPr/>
                    <a:lstStyle/>
                    <a:p>
                      <a:r>
                        <a:rPr lang="en-IN" sz="1500" dirty="0" smtClean="0">
                          <a:latin typeface="Arial" pitchFamily="34" charset="0"/>
                          <a:cs typeface="Arial" pitchFamily="34" charset="0"/>
                        </a:rPr>
                        <a:t>0-3 ppm -11</a:t>
                      </a:r>
                      <a:endParaRPr lang="en-IN" sz="1500" dirty="0">
                        <a:latin typeface="Arial" pitchFamily="34" charset="0"/>
                        <a:cs typeface="Arial" pitchFamily="34" charset="0"/>
                      </a:endParaRPr>
                    </a:p>
                  </a:txBody>
                  <a:tcPr/>
                </a:tc>
                <a:tc>
                  <a:txBody>
                    <a:bodyPr/>
                    <a:lstStyle/>
                    <a:p>
                      <a:r>
                        <a:rPr lang="en-IN" sz="1500" dirty="0" smtClean="0">
                          <a:latin typeface="Arial" pitchFamily="34" charset="0"/>
                          <a:cs typeface="Arial" pitchFamily="34" charset="0"/>
                        </a:rPr>
                        <a:t>0.1-0.3  ppm -11</a:t>
                      </a:r>
                      <a:endParaRPr lang="en-IN" sz="1500" dirty="0">
                        <a:latin typeface="Arial" pitchFamily="34" charset="0"/>
                        <a:cs typeface="Arial" pitchFamily="34" charset="0"/>
                      </a:endParaRPr>
                    </a:p>
                  </a:txBody>
                  <a:tcPr/>
                </a:tc>
                <a:tc>
                  <a:txBody>
                    <a:bodyPr/>
                    <a:lstStyle/>
                    <a:p>
                      <a:r>
                        <a:rPr lang="en-IN" sz="1500" dirty="0" smtClean="0">
                          <a:latin typeface="Arial" pitchFamily="34" charset="0"/>
                          <a:cs typeface="Arial" pitchFamily="34" charset="0"/>
                        </a:rPr>
                        <a:t>0.1-0.3  ppm -6</a:t>
                      </a:r>
                      <a:endParaRPr lang="en-IN" sz="1500" dirty="0">
                        <a:latin typeface="Arial" pitchFamily="34" charset="0"/>
                        <a:cs typeface="Arial" pitchFamily="34" charset="0"/>
                      </a:endParaRPr>
                    </a:p>
                  </a:txBody>
                  <a:tcPr/>
                </a:tc>
                <a:tc>
                  <a:txBody>
                    <a:bodyPr/>
                    <a:lstStyle/>
                    <a:p>
                      <a:r>
                        <a:rPr lang="en-IN" sz="1500" dirty="0" smtClean="0">
                          <a:latin typeface="Arial" pitchFamily="34" charset="0"/>
                          <a:cs typeface="Arial" pitchFamily="34" charset="0"/>
                        </a:rPr>
                        <a:t>0.1-0.3  ppm -15</a:t>
                      </a:r>
                      <a:endParaRPr lang="en-IN" sz="1500" dirty="0">
                        <a:latin typeface="Arial" pitchFamily="34" charset="0"/>
                        <a:cs typeface="Arial" pitchFamily="34" charset="0"/>
                      </a:endParaRPr>
                    </a:p>
                  </a:txBody>
                  <a:tcPr/>
                </a:tc>
                <a:tc>
                  <a:txBody>
                    <a:bodyPr/>
                    <a:lstStyle/>
                    <a:p>
                      <a:r>
                        <a:rPr lang="en-IN" sz="1500" dirty="0" smtClean="0">
                          <a:latin typeface="Arial" pitchFamily="34" charset="0"/>
                          <a:cs typeface="Arial" pitchFamily="34" charset="0"/>
                        </a:rPr>
                        <a:t>0.1-0.3  ppm -9</a:t>
                      </a:r>
                      <a:endParaRPr lang="en-IN" sz="1500" dirty="0">
                        <a:latin typeface="Arial" pitchFamily="34" charset="0"/>
                        <a:cs typeface="Arial" pitchFamily="34" charset="0"/>
                      </a:endParaRPr>
                    </a:p>
                  </a:txBody>
                  <a:tcPr/>
                </a:tc>
              </a:tr>
              <a:tr h="612162">
                <a:tc>
                  <a:txBody>
                    <a:bodyPr/>
                    <a:lstStyle/>
                    <a:p>
                      <a:r>
                        <a:rPr lang="en-IN" sz="1500" dirty="0" smtClean="0">
                          <a:latin typeface="Arial" pitchFamily="34" charset="0"/>
                          <a:cs typeface="Arial" pitchFamily="34" charset="0"/>
                        </a:rPr>
                        <a:t>4-5 ppm -10</a:t>
                      </a:r>
                      <a:endParaRPr lang="en-IN" sz="1500" dirty="0">
                        <a:latin typeface="Arial" pitchFamily="34" charset="0"/>
                        <a:cs typeface="Arial" pitchFamily="34" charset="0"/>
                      </a:endParaRPr>
                    </a:p>
                  </a:txBody>
                  <a:tcPr/>
                </a:tc>
                <a:tc>
                  <a:txBody>
                    <a:bodyPr/>
                    <a:lstStyle/>
                    <a:p>
                      <a:r>
                        <a:rPr lang="en-IN" sz="1500" dirty="0" smtClean="0">
                          <a:latin typeface="Arial" pitchFamily="34" charset="0"/>
                          <a:cs typeface="Arial" pitchFamily="34" charset="0"/>
                        </a:rPr>
                        <a:t>4-5 ppm -2</a:t>
                      </a:r>
                      <a:endParaRPr lang="en-IN" sz="1500" dirty="0">
                        <a:latin typeface="Arial" pitchFamily="34" charset="0"/>
                        <a:cs typeface="Arial" pitchFamily="34" charset="0"/>
                      </a:endParaRPr>
                    </a:p>
                  </a:txBody>
                  <a:tcPr/>
                </a:tc>
                <a:tc>
                  <a:txBody>
                    <a:bodyPr/>
                    <a:lstStyle/>
                    <a:p>
                      <a:r>
                        <a:rPr lang="en-IN" sz="1500" dirty="0" smtClean="0">
                          <a:latin typeface="Arial" pitchFamily="34" charset="0"/>
                          <a:cs typeface="Arial" pitchFamily="34" charset="0"/>
                        </a:rPr>
                        <a:t>0.4-.5  ppm -6</a:t>
                      </a:r>
                      <a:endParaRPr lang="en-IN" sz="1500" dirty="0">
                        <a:latin typeface="Arial" pitchFamily="34" charset="0"/>
                        <a:cs typeface="Arial" pitchFamily="34" charset="0"/>
                      </a:endParaRPr>
                    </a:p>
                  </a:txBody>
                  <a:tcPr/>
                </a:tc>
                <a:tc>
                  <a:txBody>
                    <a:bodyPr/>
                    <a:lstStyle/>
                    <a:p>
                      <a:r>
                        <a:rPr lang="en-IN" sz="1500" dirty="0" smtClean="0">
                          <a:latin typeface="Arial" pitchFamily="34" charset="0"/>
                          <a:cs typeface="Arial" pitchFamily="34" charset="0"/>
                        </a:rPr>
                        <a:t>0.4-0.5  ppm -6</a:t>
                      </a:r>
                      <a:endParaRPr lang="en-IN" sz="1500" dirty="0">
                        <a:latin typeface="Arial" pitchFamily="34" charset="0"/>
                        <a:cs typeface="Arial" pitchFamily="34" charset="0"/>
                      </a:endParaRPr>
                    </a:p>
                  </a:txBody>
                  <a:tcPr/>
                </a:tc>
                <a:tc>
                  <a:txBody>
                    <a:bodyPr/>
                    <a:lstStyle/>
                    <a:p>
                      <a:r>
                        <a:rPr lang="en-IN" sz="1500" dirty="0" smtClean="0">
                          <a:latin typeface="Arial" pitchFamily="34" charset="0"/>
                          <a:cs typeface="Arial" pitchFamily="34" charset="0"/>
                        </a:rPr>
                        <a:t>0.4-0.5  ppm -2</a:t>
                      </a:r>
                      <a:endParaRPr lang="en-IN" sz="1500" dirty="0">
                        <a:latin typeface="Arial" pitchFamily="34" charset="0"/>
                        <a:cs typeface="Arial" pitchFamily="34" charset="0"/>
                      </a:endParaRPr>
                    </a:p>
                  </a:txBody>
                  <a:tcPr/>
                </a:tc>
                <a:tc>
                  <a:txBody>
                    <a:bodyPr/>
                    <a:lstStyle/>
                    <a:p>
                      <a:r>
                        <a:rPr lang="en-IN" sz="1500" dirty="0" smtClean="0">
                          <a:latin typeface="Arial" pitchFamily="34" charset="0"/>
                          <a:cs typeface="Arial" pitchFamily="34" charset="0"/>
                        </a:rPr>
                        <a:t>0.4-0.5  ppm -4</a:t>
                      </a:r>
                      <a:endParaRPr lang="en-IN" sz="1500" dirty="0">
                        <a:latin typeface="Arial" pitchFamily="34" charset="0"/>
                        <a:cs typeface="Arial" pitchFamily="34" charset="0"/>
                      </a:endParaRPr>
                    </a:p>
                  </a:txBody>
                  <a:tcPr/>
                </a:tc>
              </a:tr>
              <a:tr h="612162">
                <a:tc>
                  <a:txBody>
                    <a:bodyPr/>
                    <a:lstStyle/>
                    <a:p>
                      <a:r>
                        <a:rPr lang="en-IN" sz="1500" dirty="0" smtClean="0">
                          <a:latin typeface="Arial" pitchFamily="34" charset="0"/>
                          <a:cs typeface="Arial" pitchFamily="34" charset="0"/>
                        </a:rPr>
                        <a:t>10 ppm -2</a:t>
                      </a:r>
                      <a:endParaRPr lang="en-IN" sz="1500" dirty="0">
                        <a:latin typeface="Arial" pitchFamily="34" charset="0"/>
                        <a:cs typeface="Arial" pitchFamily="34" charset="0"/>
                      </a:endParaRPr>
                    </a:p>
                  </a:txBody>
                  <a:tcPr/>
                </a:tc>
                <a:tc>
                  <a:txBody>
                    <a:bodyPr/>
                    <a:lstStyle/>
                    <a:p>
                      <a:r>
                        <a:rPr lang="en-IN" sz="1500" dirty="0" smtClean="0">
                          <a:latin typeface="Arial" pitchFamily="34" charset="0"/>
                          <a:cs typeface="Arial" pitchFamily="34" charset="0"/>
                        </a:rPr>
                        <a:t>10 ppm - 0</a:t>
                      </a:r>
                      <a:endParaRPr lang="en-IN" sz="1500" dirty="0">
                        <a:latin typeface="Arial" pitchFamily="34" charset="0"/>
                        <a:cs typeface="Arial" pitchFamily="34" charset="0"/>
                      </a:endParaRPr>
                    </a:p>
                  </a:txBody>
                  <a:tcPr/>
                </a:tc>
                <a:tc>
                  <a:txBody>
                    <a:bodyPr/>
                    <a:lstStyle/>
                    <a:p>
                      <a:r>
                        <a:rPr lang="en-IN" sz="1500" dirty="0" smtClean="0">
                          <a:latin typeface="Arial" pitchFamily="34" charset="0"/>
                          <a:cs typeface="Arial" pitchFamily="34" charset="0"/>
                        </a:rPr>
                        <a:t>0.5+ ppm -0</a:t>
                      </a:r>
                      <a:endParaRPr lang="en-IN" sz="1500" dirty="0">
                        <a:latin typeface="Arial" pitchFamily="34" charset="0"/>
                        <a:cs typeface="Arial" pitchFamily="34" charset="0"/>
                      </a:endParaRPr>
                    </a:p>
                  </a:txBody>
                  <a:tcPr/>
                </a:tc>
                <a:tc>
                  <a:txBody>
                    <a:bodyPr/>
                    <a:lstStyle/>
                    <a:p>
                      <a:r>
                        <a:rPr lang="en-IN" sz="1500" dirty="0" smtClean="0">
                          <a:latin typeface="Arial" pitchFamily="34" charset="0"/>
                          <a:cs typeface="Arial" pitchFamily="34" charset="0"/>
                        </a:rPr>
                        <a:t>0.5+ ppm -1</a:t>
                      </a:r>
                      <a:endParaRPr lang="en-IN" sz="1500" dirty="0">
                        <a:latin typeface="Arial" pitchFamily="34" charset="0"/>
                        <a:cs typeface="Arial" pitchFamily="34" charset="0"/>
                      </a:endParaRPr>
                    </a:p>
                  </a:txBody>
                  <a:tcPr/>
                </a:tc>
                <a:tc>
                  <a:txBody>
                    <a:bodyPr/>
                    <a:lstStyle/>
                    <a:p>
                      <a:r>
                        <a:rPr lang="en-IN" sz="1500" dirty="0" smtClean="0">
                          <a:latin typeface="Arial" pitchFamily="34" charset="0"/>
                          <a:cs typeface="Arial" pitchFamily="34" charset="0"/>
                        </a:rPr>
                        <a:t>0.5+ ppm -  0</a:t>
                      </a:r>
                      <a:endParaRPr lang="en-IN" sz="1500" dirty="0">
                        <a:latin typeface="Arial" pitchFamily="34" charset="0"/>
                        <a:cs typeface="Arial" pitchFamily="34" charset="0"/>
                      </a:endParaRPr>
                    </a:p>
                  </a:txBody>
                  <a:tcPr/>
                </a:tc>
                <a:tc>
                  <a:txBody>
                    <a:bodyPr/>
                    <a:lstStyle/>
                    <a:p>
                      <a:r>
                        <a:rPr lang="en-IN" sz="1500" dirty="0" smtClean="0">
                          <a:latin typeface="Arial" pitchFamily="34" charset="0"/>
                          <a:cs typeface="Arial" pitchFamily="34" charset="0"/>
                        </a:rPr>
                        <a:t>0.5+ ppm -0</a:t>
                      </a:r>
                      <a:endParaRPr lang="en-IN" sz="1500" dirty="0">
                        <a:latin typeface="Arial" pitchFamily="34" charset="0"/>
                        <a:cs typeface="Arial" pitchFamily="34" charset="0"/>
                      </a:endParaRPr>
                    </a:p>
                  </a:txBody>
                  <a:tcPr/>
                </a:tc>
              </a:tr>
              <a:tr h="1056611">
                <a:tc>
                  <a:txBody>
                    <a:bodyPr/>
                    <a:lstStyle/>
                    <a:p>
                      <a:r>
                        <a:rPr lang="en-IN" sz="1500" dirty="0" smtClean="0">
                          <a:latin typeface="Arial" pitchFamily="34" charset="0"/>
                          <a:cs typeface="Arial" pitchFamily="34" charset="0"/>
                        </a:rPr>
                        <a:t>11-20  ppm -1</a:t>
                      </a:r>
                      <a:endParaRPr lang="en-IN" sz="1500" dirty="0">
                        <a:latin typeface="Arial" pitchFamily="34" charset="0"/>
                        <a:cs typeface="Arial" pitchFamily="34" charset="0"/>
                      </a:endParaRPr>
                    </a:p>
                  </a:txBody>
                  <a:tcPr/>
                </a:tc>
                <a:tc>
                  <a:txBody>
                    <a:bodyPr/>
                    <a:lstStyle/>
                    <a:p>
                      <a:r>
                        <a:rPr lang="en-IN" sz="1500" dirty="0" smtClean="0">
                          <a:latin typeface="Arial" pitchFamily="34" charset="0"/>
                          <a:cs typeface="Arial" pitchFamily="34" charset="0"/>
                        </a:rPr>
                        <a:t>11-20  ppm -0</a:t>
                      </a:r>
                      <a:endParaRPr lang="en-IN" sz="1500" dirty="0">
                        <a:latin typeface="Arial" pitchFamily="34" charset="0"/>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500" dirty="0" smtClean="0">
                          <a:latin typeface="Arial" pitchFamily="34" charset="0"/>
                          <a:cs typeface="Arial" pitchFamily="34" charset="0"/>
                        </a:rPr>
                        <a:t>0.10 + ppm -0</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500" dirty="0" smtClean="0">
                          <a:latin typeface="Arial" pitchFamily="34" charset="0"/>
                          <a:cs typeface="Arial" pitchFamily="34" charset="0"/>
                        </a:rPr>
                        <a:t>0.10 + ppm -0</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500" dirty="0" smtClean="0">
                          <a:latin typeface="Arial" pitchFamily="34" charset="0"/>
                          <a:cs typeface="Arial" pitchFamily="34" charset="0"/>
                        </a:rPr>
                        <a:t>0.10 + ppm -0</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500" dirty="0" smtClean="0">
                          <a:latin typeface="Arial" pitchFamily="34" charset="0"/>
                          <a:cs typeface="Arial" pitchFamily="34" charset="0"/>
                        </a:rPr>
                        <a:t>0.10 + ppm -0</a:t>
                      </a:r>
                    </a:p>
                  </a:txBody>
                  <a:tcPr/>
                </a:tc>
              </a:tr>
              <a:tr h="536929">
                <a:tc>
                  <a:txBody>
                    <a:bodyPr/>
                    <a:lstStyle/>
                    <a:p>
                      <a:r>
                        <a:rPr lang="en-IN" sz="1500" dirty="0" smtClean="0">
                          <a:latin typeface="Arial" pitchFamily="34" charset="0"/>
                          <a:cs typeface="Arial" pitchFamily="34" charset="0"/>
                        </a:rPr>
                        <a:t>21-50 ppm -1</a:t>
                      </a:r>
                      <a:endParaRPr lang="en-IN" sz="1500" dirty="0">
                        <a:latin typeface="Arial" pitchFamily="34" charset="0"/>
                        <a:cs typeface="Arial" pitchFamily="34" charset="0"/>
                      </a:endParaRPr>
                    </a:p>
                  </a:txBody>
                  <a:tcPr/>
                </a:tc>
                <a:tc>
                  <a:txBody>
                    <a:bodyPr/>
                    <a:lstStyle/>
                    <a:p>
                      <a:r>
                        <a:rPr lang="en-IN" sz="1500" dirty="0" smtClean="0">
                          <a:latin typeface="Arial" pitchFamily="34" charset="0"/>
                          <a:cs typeface="Arial" pitchFamily="34" charset="0"/>
                        </a:rPr>
                        <a:t>21-50 ppm -0</a:t>
                      </a:r>
                      <a:endParaRPr lang="en-IN" sz="1500" dirty="0">
                        <a:latin typeface="Arial" pitchFamily="34" charset="0"/>
                        <a:cs typeface="Arial" pitchFamily="34" charset="0"/>
                      </a:endParaRPr>
                    </a:p>
                  </a:txBody>
                  <a:tcPr/>
                </a:tc>
                <a:tc>
                  <a:txBody>
                    <a:bodyPr/>
                    <a:lstStyle/>
                    <a:p>
                      <a:endParaRPr lang="en-IN" sz="1500" dirty="0">
                        <a:latin typeface="Arial" pitchFamily="34" charset="0"/>
                        <a:cs typeface="Arial" pitchFamily="34" charset="0"/>
                      </a:endParaRPr>
                    </a:p>
                  </a:txBody>
                  <a:tcPr/>
                </a:tc>
                <a:tc>
                  <a:txBody>
                    <a:bodyPr/>
                    <a:lstStyle/>
                    <a:p>
                      <a:endParaRPr lang="en-IN" sz="1500" dirty="0">
                        <a:latin typeface="Arial" pitchFamily="34" charset="0"/>
                        <a:cs typeface="Arial" pitchFamily="34" charset="0"/>
                      </a:endParaRPr>
                    </a:p>
                  </a:txBody>
                  <a:tcPr/>
                </a:tc>
                <a:tc>
                  <a:txBody>
                    <a:bodyPr/>
                    <a:lstStyle/>
                    <a:p>
                      <a:endParaRPr lang="en-IN" sz="1500">
                        <a:latin typeface="Arial" pitchFamily="34" charset="0"/>
                        <a:cs typeface="Arial" pitchFamily="34" charset="0"/>
                      </a:endParaRPr>
                    </a:p>
                  </a:txBody>
                  <a:tcPr/>
                </a:tc>
                <a:tc>
                  <a:txBody>
                    <a:bodyPr/>
                    <a:lstStyle/>
                    <a:p>
                      <a:endParaRPr lang="en-IN" sz="1500">
                        <a:latin typeface="Arial" pitchFamily="34" charset="0"/>
                        <a:cs typeface="Arial" pitchFamily="34" charset="0"/>
                      </a:endParaRPr>
                    </a:p>
                  </a:txBody>
                  <a:tcPr/>
                </a:tc>
              </a:tr>
              <a:tr h="1171777">
                <a:tc gridSpan="6">
                  <a:txBody>
                    <a:bodyPr/>
                    <a:lstStyle/>
                    <a:p>
                      <a:r>
                        <a:rPr lang="en-IN" sz="1500" u="sng" dirty="0" smtClean="0">
                          <a:solidFill>
                            <a:srgbClr val="FF0000"/>
                          </a:solidFill>
                          <a:latin typeface="Arial" pitchFamily="34" charset="0"/>
                          <a:cs typeface="Arial" pitchFamily="34" charset="0"/>
                        </a:rPr>
                        <a:t>OBSERVARTION</a:t>
                      </a:r>
                      <a:r>
                        <a:rPr lang="en-IN" sz="1500" dirty="0" smtClean="0">
                          <a:solidFill>
                            <a:srgbClr val="FF0000"/>
                          </a:solidFill>
                          <a:latin typeface="Arial" pitchFamily="34" charset="0"/>
                          <a:cs typeface="Arial" pitchFamily="34" charset="0"/>
                        </a:rPr>
                        <a:t> :- </a:t>
                      </a:r>
                    </a:p>
                    <a:p>
                      <a:r>
                        <a:rPr lang="en-IN" sz="1500" dirty="0" smtClean="0">
                          <a:latin typeface="Arial" pitchFamily="34" charset="0"/>
                          <a:cs typeface="Arial" pitchFamily="34" charset="0"/>
                        </a:rPr>
                        <a:t>               1</a:t>
                      </a:r>
                      <a:r>
                        <a:rPr lang="en-IN" sz="1500" u="sng" dirty="0" smtClean="0">
                          <a:latin typeface="Arial" pitchFamily="34" charset="0"/>
                          <a:cs typeface="Arial" pitchFamily="34" charset="0"/>
                        </a:rPr>
                        <a:t>. REDUCTION IN THE CONCENTRATION OF NITRATE.</a:t>
                      </a:r>
                    </a:p>
                    <a:p>
                      <a:r>
                        <a:rPr lang="en-IN" sz="1500" u="none" dirty="0" smtClean="0">
                          <a:latin typeface="Arial" pitchFamily="34" charset="0"/>
                          <a:cs typeface="Arial" pitchFamily="34" charset="0"/>
                        </a:rPr>
                        <a:t>              </a:t>
                      </a:r>
                      <a:r>
                        <a:rPr lang="en-IN" sz="1500" u="sng" dirty="0" smtClean="0">
                          <a:latin typeface="Arial" pitchFamily="34" charset="0"/>
                          <a:cs typeface="Arial" pitchFamily="34" charset="0"/>
                        </a:rPr>
                        <a:t>2.</a:t>
                      </a:r>
                      <a:r>
                        <a:rPr lang="en-IN" sz="1500" u="sng" baseline="0" dirty="0" smtClean="0">
                          <a:latin typeface="Arial" pitchFamily="34" charset="0"/>
                          <a:cs typeface="Arial" pitchFamily="34" charset="0"/>
                        </a:rPr>
                        <a:t> MARGINAL INCREASE IN NITRITE (0.</a:t>
                      </a:r>
                      <a:r>
                        <a:rPr lang="en-IN" sz="1500" u="sng" dirty="0" smtClean="0">
                          <a:latin typeface="Arial" pitchFamily="34" charset="0"/>
                          <a:cs typeface="Arial" pitchFamily="34" charset="0"/>
                        </a:rPr>
                        <a:t>4-0.5), </a:t>
                      </a:r>
                      <a:r>
                        <a:rPr lang="en-IN" sz="1500" u="sng" baseline="0" dirty="0" smtClean="0">
                          <a:latin typeface="Arial" pitchFamily="34" charset="0"/>
                          <a:cs typeface="Arial" pitchFamily="34" charset="0"/>
                        </a:rPr>
                        <a:t> (0.5-1) (2014-35%, 2022- 53%)</a:t>
                      </a:r>
                    </a:p>
                    <a:p>
                      <a:pPr marL="0" marR="0" indent="0" algn="l" defTabSz="914400" rtl="0" eaLnBrk="1" fontAlgn="auto" latinLnBrk="0" hangingPunct="1">
                        <a:lnSpc>
                          <a:spcPct val="100000"/>
                        </a:lnSpc>
                        <a:spcBef>
                          <a:spcPts val="0"/>
                        </a:spcBef>
                        <a:spcAft>
                          <a:spcPts val="0"/>
                        </a:spcAft>
                        <a:buClrTx/>
                        <a:buSzTx/>
                        <a:buFontTx/>
                        <a:buNone/>
                        <a:tabLst/>
                        <a:defRPr/>
                      </a:pPr>
                      <a:r>
                        <a:rPr lang="en-IN" sz="1500" u="none" baseline="0" dirty="0" smtClean="0">
                          <a:latin typeface="Arial" pitchFamily="34" charset="0"/>
                          <a:cs typeface="Arial" pitchFamily="34" charset="0"/>
                        </a:rPr>
                        <a:t>            </a:t>
                      </a:r>
                      <a:r>
                        <a:rPr lang="en-IN" sz="1500" u="sng" baseline="0" dirty="0" smtClean="0">
                          <a:latin typeface="Arial" pitchFamily="34" charset="0"/>
                          <a:cs typeface="Arial" pitchFamily="34" charset="0"/>
                        </a:rPr>
                        <a:t>  3. MARGINAL INCREASE IN AMMONIUM  - (0.4- 0.5)  (2014- 11%, 2022 -30%)</a:t>
                      </a:r>
                      <a:endParaRPr lang="en-IN" sz="1500" u="sng" dirty="0">
                        <a:latin typeface="Arial" pitchFamily="34" charset="0"/>
                        <a:cs typeface="Arial" pitchFamily="34" charset="0"/>
                      </a:endParaRPr>
                    </a:p>
                  </a:txBody>
                  <a:tcPr/>
                </a:tc>
                <a:tc hMerge="1">
                  <a:txBody>
                    <a:bodyPr/>
                    <a:lstStyle/>
                    <a:p>
                      <a:endParaRPr lang="en-IN" dirty="0"/>
                    </a:p>
                  </a:txBody>
                  <a:tcPr/>
                </a:tc>
                <a:tc hMerge="1">
                  <a:txBody>
                    <a:bodyPr/>
                    <a:lstStyle/>
                    <a:p>
                      <a:endParaRPr lang="en-IN" dirty="0"/>
                    </a:p>
                  </a:txBody>
                  <a:tcPr/>
                </a:tc>
                <a:tc hMerge="1">
                  <a:txBody>
                    <a:bodyPr/>
                    <a:lstStyle/>
                    <a:p>
                      <a:endParaRPr lang="en-IN" dirty="0"/>
                    </a:p>
                  </a:txBody>
                  <a:tcPr/>
                </a:tc>
                <a:tc hMerge="1">
                  <a:txBody>
                    <a:bodyPr/>
                    <a:lstStyle/>
                    <a:p>
                      <a:endParaRPr lang="en-IN" dirty="0"/>
                    </a:p>
                  </a:txBody>
                  <a:tcPr/>
                </a:tc>
                <a:tc hMerge="1">
                  <a:txBody>
                    <a:bodyPr/>
                    <a:lstStyle/>
                    <a:p>
                      <a:endParaRPr lang="en-IN" dirty="0"/>
                    </a:p>
                  </a:txBody>
                  <a:tcPr/>
                </a:tc>
              </a:tr>
            </a:tbl>
          </a:graphicData>
        </a:graphic>
      </p:graphicFrame>
      <p:sp>
        <p:nvSpPr>
          <p:cNvPr id="5" name="TextBox 4"/>
          <p:cNvSpPr txBox="1"/>
          <p:nvPr/>
        </p:nvSpPr>
        <p:spPr>
          <a:xfrm>
            <a:off x="2461054" y="152400"/>
            <a:ext cx="3962400" cy="461665"/>
          </a:xfrm>
          <a:prstGeom prst="rect">
            <a:avLst/>
          </a:prstGeom>
          <a:noFill/>
        </p:spPr>
        <p:txBody>
          <a:bodyPr wrap="square" rtlCol="0">
            <a:spAutoFit/>
          </a:bodyPr>
          <a:lstStyle/>
          <a:p>
            <a:r>
              <a:rPr lang="en-IN" sz="2400" u="sng" dirty="0" smtClean="0">
                <a:solidFill>
                  <a:srgbClr val="FF0000"/>
                </a:solidFill>
              </a:rPr>
              <a:t>COMPARISON OF RESULTS</a:t>
            </a:r>
            <a:endParaRPr lang="en-IN" sz="2400" u="sng" dirty="0">
              <a:solidFill>
                <a:srgbClr val="FF0000"/>
              </a:solidFill>
            </a:endParaRPr>
          </a:p>
        </p:txBody>
      </p:sp>
    </p:spTree>
    <p:extLst>
      <p:ext uri="{BB962C8B-B14F-4D97-AF65-F5344CB8AC3E}">
        <p14:creationId xmlns:p14="http://schemas.microsoft.com/office/powerpoint/2010/main" val="37290217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19400" y="228600"/>
            <a:ext cx="1981200" cy="369332"/>
          </a:xfrm>
          <a:prstGeom prst="rect">
            <a:avLst/>
          </a:prstGeom>
          <a:noFill/>
        </p:spPr>
        <p:txBody>
          <a:bodyPr wrap="square" rtlCol="0">
            <a:spAutoFit/>
          </a:bodyPr>
          <a:lstStyle/>
          <a:p>
            <a:r>
              <a:rPr lang="en-IN" u="sng" dirty="0" smtClean="0"/>
              <a:t>QUESTIONNAIRE</a:t>
            </a:r>
            <a:endParaRPr lang="en-IN" u="sng" dirty="0"/>
          </a:p>
        </p:txBody>
      </p:sp>
      <p:sp>
        <p:nvSpPr>
          <p:cNvPr id="5" name="Content Placeholder 2"/>
          <p:cNvSpPr>
            <a:spLocks noGrp="1"/>
          </p:cNvSpPr>
          <p:nvPr>
            <p:ph sz="quarter" idx="13"/>
          </p:nvPr>
        </p:nvSpPr>
        <p:spPr>
          <a:xfrm>
            <a:off x="152400" y="813057"/>
            <a:ext cx="8991600" cy="6096000"/>
          </a:xfrm>
        </p:spPr>
        <p:txBody>
          <a:bodyPr>
            <a:noAutofit/>
          </a:bodyPr>
          <a:lstStyle/>
          <a:p>
            <a:pPr marL="0" lvl="0" indent="457200" eaLnBrk="0" fontAlgn="base" hangingPunct="0">
              <a:spcBef>
                <a:spcPct val="0"/>
              </a:spcBef>
              <a:spcAft>
                <a:spcPct val="0"/>
              </a:spcAft>
              <a:buNone/>
            </a:pPr>
            <a:r>
              <a:rPr lang="en-US" sz="2000" dirty="0" smtClean="0">
                <a:ea typeface="Times New Roman" pitchFamily="18" charset="0"/>
                <a:cs typeface="Times New Roman" pitchFamily="18" charset="0"/>
              </a:rPr>
              <a:t>				Area &amp;House number:</a:t>
            </a:r>
            <a:endParaRPr lang="en-US" sz="2000" dirty="0" smtClean="0"/>
          </a:p>
          <a:p>
            <a:pPr marL="0" lvl="0" indent="457200" eaLnBrk="0" fontAlgn="base" hangingPunct="0">
              <a:spcBef>
                <a:spcPct val="0"/>
              </a:spcBef>
              <a:spcAft>
                <a:spcPct val="0"/>
              </a:spcAft>
              <a:buFontTx/>
              <a:buChar char="•"/>
            </a:pPr>
            <a:r>
              <a:rPr lang="en-US" sz="2000" dirty="0" smtClean="0">
                <a:ea typeface="Times New Roman" pitchFamily="18" charset="0"/>
                <a:cs typeface="Times New Roman" pitchFamily="18" charset="0"/>
              </a:rPr>
              <a:t>Name of the resident:</a:t>
            </a:r>
            <a:endParaRPr lang="en-US" sz="2000" dirty="0" smtClean="0"/>
          </a:p>
          <a:p>
            <a:pPr marL="0" lvl="0" indent="457200" eaLnBrk="0" fontAlgn="base" hangingPunct="0">
              <a:spcBef>
                <a:spcPct val="0"/>
              </a:spcBef>
              <a:spcAft>
                <a:spcPct val="0"/>
              </a:spcAft>
              <a:buFontTx/>
              <a:buChar char="•"/>
            </a:pPr>
            <a:r>
              <a:rPr lang="en-US" sz="2000" dirty="0" smtClean="0">
                <a:ea typeface="Times New Roman" pitchFamily="18" charset="0"/>
                <a:cs typeface="Times New Roman" pitchFamily="18" charset="0"/>
              </a:rPr>
              <a:t>Educational background:</a:t>
            </a:r>
            <a:endParaRPr lang="en-US" sz="2000" dirty="0" smtClean="0"/>
          </a:p>
          <a:p>
            <a:pPr marL="0" lvl="0" indent="457200" eaLnBrk="0" fontAlgn="base" hangingPunct="0">
              <a:spcBef>
                <a:spcPct val="0"/>
              </a:spcBef>
              <a:spcAft>
                <a:spcPct val="0"/>
              </a:spcAft>
              <a:buFontTx/>
              <a:buChar char="•"/>
            </a:pPr>
            <a:r>
              <a:rPr lang="en-US" sz="2000" dirty="0" err="1" smtClean="0">
                <a:ea typeface="Times New Roman" pitchFamily="18" charset="0"/>
                <a:cs typeface="Times New Roman" pitchFamily="18" charset="0"/>
              </a:rPr>
              <a:t>No.of</a:t>
            </a:r>
            <a:r>
              <a:rPr lang="en-US" sz="2000" dirty="0" smtClean="0">
                <a:ea typeface="Times New Roman" pitchFamily="18" charset="0"/>
                <a:cs typeface="Times New Roman" pitchFamily="18" charset="0"/>
              </a:rPr>
              <a:t> members in the family:</a:t>
            </a:r>
            <a:endParaRPr lang="en-US" sz="2000" dirty="0" smtClean="0"/>
          </a:p>
          <a:p>
            <a:pPr marL="0" lvl="0" indent="457200" eaLnBrk="0" fontAlgn="base" hangingPunct="0">
              <a:spcBef>
                <a:spcPct val="0"/>
              </a:spcBef>
              <a:spcAft>
                <a:spcPct val="0"/>
              </a:spcAft>
              <a:buFontTx/>
              <a:buChar char="•"/>
            </a:pPr>
            <a:r>
              <a:rPr lang="en-US" sz="2000" dirty="0" smtClean="0">
                <a:ea typeface="Times New Roman" pitchFamily="18" charset="0"/>
                <a:cs typeface="Times New Roman" pitchFamily="18" charset="0"/>
              </a:rPr>
              <a:t>Residing in the area since ________months/years</a:t>
            </a:r>
            <a:endParaRPr lang="en-US" sz="2000" dirty="0" smtClean="0"/>
          </a:p>
          <a:p>
            <a:pPr marL="0" lvl="0" indent="457200" eaLnBrk="0" fontAlgn="base" hangingPunct="0">
              <a:spcBef>
                <a:spcPct val="0"/>
              </a:spcBef>
              <a:spcAft>
                <a:spcPct val="0"/>
              </a:spcAft>
              <a:buFontTx/>
              <a:buChar char="•"/>
            </a:pPr>
            <a:r>
              <a:rPr lang="en-US" sz="2000" dirty="0" smtClean="0">
                <a:ea typeface="Times New Roman" pitchFamily="18" charset="0"/>
                <a:cs typeface="Times New Roman" pitchFamily="18" charset="0"/>
              </a:rPr>
              <a:t>Reason for shifting to the present address is- water scarcity in previous place /  job / personal</a:t>
            </a:r>
            <a:endParaRPr lang="en-US" sz="2000" dirty="0" smtClean="0"/>
          </a:p>
          <a:p>
            <a:pPr marL="0" lvl="0" indent="457200" eaLnBrk="0" fontAlgn="base" hangingPunct="0">
              <a:spcBef>
                <a:spcPct val="0"/>
              </a:spcBef>
              <a:spcAft>
                <a:spcPct val="0"/>
              </a:spcAft>
              <a:buFontTx/>
              <a:buChar char="•"/>
            </a:pPr>
            <a:r>
              <a:rPr lang="en-US" sz="2000" dirty="0" smtClean="0">
                <a:ea typeface="Times New Roman" pitchFamily="18" charset="0"/>
                <a:cs typeface="Times New Roman" pitchFamily="18" charset="0"/>
              </a:rPr>
              <a:t>Have bore well / well  / others   as water source for drinking </a:t>
            </a:r>
            <a:endParaRPr lang="en-US" sz="2000" dirty="0" smtClean="0"/>
          </a:p>
          <a:p>
            <a:pPr marL="0" lvl="0" indent="457200" eaLnBrk="0" fontAlgn="base" hangingPunct="0">
              <a:spcBef>
                <a:spcPct val="0"/>
              </a:spcBef>
              <a:spcAft>
                <a:spcPct val="0"/>
              </a:spcAft>
              <a:buFontTx/>
              <a:buChar char="•"/>
            </a:pPr>
            <a:r>
              <a:rPr lang="en-US" sz="2000" dirty="0" smtClean="0">
                <a:ea typeface="Times New Roman" pitchFamily="18" charset="0"/>
                <a:cs typeface="Times New Roman" pitchFamily="18" charset="0"/>
              </a:rPr>
              <a:t>Have bore well/ well / others   as water source for bathing</a:t>
            </a:r>
            <a:endParaRPr lang="en-US" sz="2000" dirty="0" smtClean="0"/>
          </a:p>
          <a:p>
            <a:pPr marL="0" lvl="0" indent="457200" eaLnBrk="0" fontAlgn="base" hangingPunct="0">
              <a:spcBef>
                <a:spcPct val="0"/>
              </a:spcBef>
              <a:spcAft>
                <a:spcPct val="0"/>
              </a:spcAft>
              <a:buFontTx/>
              <a:buChar char="•"/>
            </a:pPr>
            <a:r>
              <a:rPr lang="en-US" sz="2000" dirty="0" smtClean="0">
                <a:ea typeface="Times New Roman" pitchFamily="18" charset="0"/>
                <a:cs typeface="Times New Roman" pitchFamily="18" charset="0"/>
              </a:rPr>
              <a:t>Well unusable since________months / years </a:t>
            </a:r>
            <a:endParaRPr lang="en-US" sz="2000" dirty="0" smtClean="0"/>
          </a:p>
          <a:p>
            <a:pPr marL="0" lvl="0" indent="457200" eaLnBrk="0" fontAlgn="base" hangingPunct="0">
              <a:spcBef>
                <a:spcPct val="0"/>
              </a:spcBef>
              <a:spcAft>
                <a:spcPct val="0"/>
              </a:spcAft>
              <a:buFontTx/>
              <a:buChar char="•"/>
            </a:pPr>
            <a:r>
              <a:rPr lang="en-US" sz="2000" dirty="0" smtClean="0">
                <a:ea typeface="Times New Roman" pitchFamily="18" charset="0"/>
                <a:cs typeface="Times New Roman" pitchFamily="18" charset="0"/>
              </a:rPr>
              <a:t>Reason for not using well:</a:t>
            </a:r>
            <a:endParaRPr lang="en-US" sz="2000" dirty="0" smtClean="0"/>
          </a:p>
          <a:p>
            <a:pPr marL="0" lvl="0" indent="457200" eaLnBrk="0" fontAlgn="base" hangingPunct="0">
              <a:spcBef>
                <a:spcPct val="0"/>
              </a:spcBef>
              <a:spcAft>
                <a:spcPct val="0"/>
              </a:spcAft>
              <a:buFontTx/>
              <a:buChar char="•"/>
            </a:pPr>
            <a:r>
              <a:rPr lang="en-US" sz="2000" dirty="0" smtClean="0">
                <a:ea typeface="Times New Roman" pitchFamily="18" charset="0"/>
                <a:cs typeface="Times New Roman" pitchFamily="18" charset="0"/>
              </a:rPr>
              <a:t>Changes observed in colour / taste / smell-(specify)</a:t>
            </a:r>
            <a:endParaRPr lang="en-US" sz="2000" dirty="0" smtClean="0"/>
          </a:p>
          <a:p>
            <a:pPr marL="0" lvl="0" indent="457200" eaLnBrk="0" fontAlgn="base" hangingPunct="0">
              <a:spcBef>
                <a:spcPct val="0"/>
              </a:spcBef>
              <a:spcAft>
                <a:spcPct val="0"/>
              </a:spcAft>
              <a:buFontTx/>
              <a:buChar char="•"/>
            </a:pPr>
            <a:r>
              <a:rPr lang="en-US" sz="2000" dirty="0" smtClean="0">
                <a:ea typeface="Times New Roman" pitchFamily="18" charset="0"/>
                <a:cs typeface="Times New Roman" pitchFamily="18" charset="0"/>
              </a:rPr>
              <a:t>Water related illness (if any):</a:t>
            </a:r>
            <a:endParaRPr lang="en-US" sz="2000" dirty="0" smtClean="0"/>
          </a:p>
          <a:p>
            <a:pPr marL="0" lvl="0" indent="457200" eaLnBrk="0" fontAlgn="base" hangingPunct="0">
              <a:spcBef>
                <a:spcPct val="0"/>
              </a:spcBef>
              <a:spcAft>
                <a:spcPct val="0"/>
              </a:spcAft>
              <a:buFontTx/>
              <a:buChar char="•"/>
            </a:pPr>
            <a:r>
              <a:rPr lang="en-US" sz="2000" dirty="0" smtClean="0">
                <a:ea typeface="Times New Roman" pitchFamily="18" charset="0"/>
                <a:cs typeface="Times New Roman" pitchFamily="18" charset="0"/>
              </a:rPr>
              <a:t>Water supply available 24 hours:  Yes/no</a:t>
            </a:r>
            <a:endParaRPr lang="en-US" sz="2000" dirty="0" smtClean="0"/>
          </a:p>
          <a:p>
            <a:pPr marL="0" lvl="0" indent="457200" eaLnBrk="0" fontAlgn="base" hangingPunct="0">
              <a:spcBef>
                <a:spcPct val="0"/>
              </a:spcBef>
              <a:spcAft>
                <a:spcPct val="0"/>
              </a:spcAft>
              <a:buFontTx/>
              <a:buChar char="•"/>
            </a:pPr>
            <a:r>
              <a:rPr lang="en-US" sz="2000" dirty="0" smtClean="0">
                <a:ea typeface="Times New Roman" pitchFamily="18" charset="0"/>
                <a:cs typeface="Times New Roman" pitchFamily="18" charset="0"/>
              </a:rPr>
              <a:t>Well / bore well /  tank / pond/ river as source of water for cooking.</a:t>
            </a:r>
            <a:endParaRPr lang="en-US" sz="2000" dirty="0" smtClean="0"/>
          </a:p>
          <a:p>
            <a:pPr marL="0" lvl="0" indent="457200" eaLnBrk="0" fontAlgn="base" hangingPunct="0">
              <a:spcBef>
                <a:spcPct val="0"/>
              </a:spcBef>
              <a:spcAft>
                <a:spcPct val="0"/>
              </a:spcAft>
              <a:buFontTx/>
              <a:buChar char="•"/>
            </a:pPr>
            <a:r>
              <a:rPr lang="en-US" sz="2000" dirty="0" smtClean="0">
                <a:ea typeface="Times New Roman" pitchFamily="18" charset="0"/>
                <a:cs typeface="Times New Roman" pitchFamily="18" charset="0"/>
              </a:rPr>
              <a:t>Have terrace garden:   yes/no</a:t>
            </a:r>
            <a:endParaRPr lang="en-US" sz="2000" dirty="0" smtClean="0"/>
          </a:p>
          <a:p>
            <a:pPr marL="0" lvl="0" indent="457200" eaLnBrk="0" fontAlgn="base" hangingPunct="0">
              <a:spcBef>
                <a:spcPct val="0"/>
              </a:spcBef>
              <a:spcAft>
                <a:spcPct val="0"/>
              </a:spcAft>
              <a:buFontTx/>
              <a:buChar char="•"/>
            </a:pPr>
            <a:r>
              <a:rPr lang="en-US" sz="2000" dirty="0" smtClean="0">
                <a:ea typeface="Times New Roman" pitchFamily="18" charset="0"/>
                <a:cs typeface="Times New Roman" pitchFamily="18" charset="0"/>
              </a:rPr>
              <a:t>Have vegetable garden:   yes/no</a:t>
            </a:r>
            <a:endParaRPr lang="en-US" sz="2000" dirty="0" smtClean="0"/>
          </a:p>
          <a:p>
            <a:endParaRPr lang="en-US" sz="2000" dirty="0"/>
          </a:p>
        </p:txBody>
      </p:sp>
    </p:spTree>
    <p:extLst>
      <p:ext uri="{BB962C8B-B14F-4D97-AF65-F5344CB8AC3E}">
        <p14:creationId xmlns:p14="http://schemas.microsoft.com/office/powerpoint/2010/main" val="32213718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0" y="457200"/>
            <a:ext cx="2971800" cy="584775"/>
          </a:xfrm>
          <a:prstGeom prst="rect">
            <a:avLst/>
          </a:prstGeom>
          <a:noFill/>
        </p:spPr>
        <p:txBody>
          <a:bodyPr wrap="square" rtlCol="0">
            <a:spAutoFit/>
          </a:bodyPr>
          <a:lstStyle/>
          <a:p>
            <a:r>
              <a:rPr lang="en-US" sz="3200" u="sng" dirty="0" smtClean="0">
                <a:solidFill>
                  <a:srgbClr val="FF0000"/>
                </a:solidFill>
              </a:rPr>
              <a:t>INTRODUCTION</a:t>
            </a:r>
            <a:endParaRPr lang="en-IN" sz="3200" u="sng" dirty="0">
              <a:solidFill>
                <a:srgbClr val="FF0000"/>
              </a:solidFill>
            </a:endParaRPr>
          </a:p>
        </p:txBody>
      </p:sp>
      <p:sp>
        <p:nvSpPr>
          <p:cNvPr id="3" name="TextBox 2"/>
          <p:cNvSpPr txBox="1"/>
          <p:nvPr/>
        </p:nvSpPr>
        <p:spPr>
          <a:xfrm>
            <a:off x="381000" y="1143000"/>
            <a:ext cx="8382000" cy="5478423"/>
          </a:xfrm>
          <a:prstGeom prst="rect">
            <a:avLst/>
          </a:prstGeom>
          <a:noFill/>
        </p:spPr>
        <p:txBody>
          <a:bodyPr wrap="square" rtlCol="0">
            <a:spAutoFit/>
          </a:bodyPr>
          <a:lstStyle/>
          <a:p>
            <a:pPr marL="285750" indent="-285750">
              <a:lnSpc>
                <a:spcPct val="150000"/>
              </a:lnSpc>
              <a:spcAft>
                <a:spcPts val="600"/>
              </a:spcAft>
              <a:buFont typeface="Courier New" panose="02070309020205020404" pitchFamily="49" charset="0"/>
              <a:buChar char="o"/>
            </a:pPr>
            <a:r>
              <a:rPr lang="en-US" sz="2000" dirty="0" smtClean="0"/>
              <a:t>The Vrishabhavathi is a tributary of the river Arkavathi which flows in a small stretch in North Bengaluru.</a:t>
            </a:r>
          </a:p>
          <a:p>
            <a:pPr marL="285750" indent="-285750">
              <a:lnSpc>
                <a:spcPct val="150000"/>
              </a:lnSpc>
              <a:spcAft>
                <a:spcPts val="600"/>
              </a:spcAft>
              <a:buFont typeface="Courier New" panose="02070309020205020404" pitchFamily="49" charset="0"/>
              <a:buChar char="o"/>
            </a:pPr>
            <a:endParaRPr lang="en-US" sz="1000" dirty="0" smtClean="0"/>
          </a:p>
          <a:p>
            <a:pPr marL="285750" indent="-285750">
              <a:lnSpc>
                <a:spcPct val="150000"/>
              </a:lnSpc>
              <a:spcAft>
                <a:spcPts val="600"/>
              </a:spcAft>
              <a:buFont typeface="Courier New" panose="02070309020205020404" pitchFamily="49" charset="0"/>
              <a:buChar char="o"/>
            </a:pPr>
            <a:r>
              <a:rPr lang="en-US" sz="2000" dirty="0" smtClean="0"/>
              <a:t>It is said that the river was so clean once upon a time that it was used in temples and for drinking. But now, it has turned polluted because of the industrial and domestic pollutants dumped in it. It has turned dark and smelly because of the untreated sewage that goes into it.</a:t>
            </a:r>
          </a:p>
          <a:p>
            <a:pPr marL="285750" indent="-285750">
              <a:lnSpc>
                <a:spcPct val="150000"/>
              </a:lnSpc>
              <a:spcAft>
                <a:spcPts val="600"/>
              </a:spcAft>
              <a:buFont typeface="Courier New" panose="02070309020205020404" pitchFamily="49" charset="0"/>
              <a:buChar char="o"/>
            </a:pPr>
            <a:endParaRPr lang="en-US" sz="1000" dirty="0" smtClean="0"/>
          </a:p>
          <a:p>
            <a:pPr marL="342900" indent="-342900">
              <a:lnSpc>
                <a:spcPct val="150000"/>
              </a:lnSpc>
              <a:buFont typeface="Courier New" panose="02070309020205020404" pitchFamily="49" charset="0"/>
              <a:buChar char="o"/>
            </a:pPr>
            <a:r>
              <a:rPr lang="en-IN" sz="2000" dirty="0" smtClean="0"/>
              <a:t>The river </a:t>
            </a:r>
            <a:r>
              <a:rPr lang="en-IN" sz="2000" dirty="0"/>
              <a:t>carries domestic sewage from Bengaluru city and industrial effluents from </a:t>
            </a:r>
            <a:r>
              <a:rPr lang="en-IN" sz="2000" dirty="0" err="1" smtClean="0"/>
              <a:t>Peenya,Yeshwanthpura</a:t>
            </a:r>
            <a:r>
              <a:rPr lang="en-IN" sz="2000" dirty="0"/>
              <a:t>, </a:t>
            </a:r>
            <a:r>
              <a:rPr lang="en-IN" sz="2000" dirty="0" err="1"/>
              <a:t>Kumbalgodu</a:t>
            </a:r>
            <a:r>
              <a:rPr lang="en-IN" sz="2000" dirty="0"/>
              <a:t>, </a:t>
            </a:r>
            <a:r>
              <a:rPr lang="en-IN" sz="2000" dirty="0" err="1"/>
              <a:t>Bidadi</a:t>
            </a:r>
            <a:r>
              <a:rPr lang="en-IN" sz="2000" dirty="0"/>
              <a:t> and </a:t>
            </a:r>
            <a:r>
              <a:rPr lang="en-IN" sz="2000" dirty="0" err="1"/>
              <a:t>Harohalli</a:t>
            </a:r>
            <a:r>
              <a:rPr lang="en-IN" sz="2000" dirty="0"/>
              <a:t> Industrial areas</a:t>
            </a:r>
            <a:r>
              <a:rPr lang="en-IN" sz="2000" dirty="0" smtClean="0"/>
              <a:t>.</a:t>
            </a:r>
            <a:endParaRPr lang="en-US" sz="2000" dirty="0"/>
          </a:p>
        </p:txBody>
      </p:sp>
    </p:spTree>
    <p:extLst>
      <p:ext uri="{BB962C8B-B14F-4D97-AF65-F5344CB8AC3E}">
        <p14:creationId xmlns:p14="http://schemas.microsoft.com/office/powerpoint/2010/main" val="29938983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sz="quarter" idx="13"/>
          </p:nvPr>
        </p:nvSpPr>
        <p:spPr>
          <a:xfrm>
            <a:off x="228600" y="381000"/>
            <a:ext cx="8686800" cy="6629400"/>
          </a:xfrm>
        </p:spPr>
        <p:txBody>
          <a:bodyPr>
            <a:noAutofit/>
          </a:bodyPr>
          <a:lstStyle/>
          <a:p>
            <a:pPr marL="0" lvl="0" indent="457200" eaLnBrk="0" fontAlgn="base" hangingPunct="0">
              <a:spcBef>
                <a:spcPct val="0"/>
              </a:spcBef>
              <a:spcAft>
                <a:spcPct val="0"/>
              </a:spcAft>
              <a:buFontTx/>
              <a:buChar char="•"/>
            </a:pPr>
            <a:r>
              <a:rPr lang="en-US" sz="2000" dirty="0" smtClean="0">
                <a:ea typeface="Times New Roman" pitchFamily="18" charset="0"/>
                <a:cs typeface="Times New Roman" pitchFamily="18" charset="0"/>
              </a:rPr>
              <a:t>Rainwater harvesting/ bore well recharge done: </a:t>
            </a:r>
            <a:endParaRPr lang="en-US" sz="2000" dirty="0" smtClean="0"/>
          </a:p>
          <a:p>
            <a:pPr marL="0" lvl="0" indent="457200" eaLnBrk="0" fontAlgn="base" hangingPunct="0">
              <a:spcBef>
                <a:spcPct val="0"/>
              </a:spcBef>
              <a:spcAft>
                <a:spcPct val="0"/>
              </a:spcAft>
              <a:buFontTx/>
              <a:buChar char="•"/>
            </a:pPr>
            <a:r>
              <a:rPr lang="en-US" sz="2000" dirty="0" smtClean="0">
                <a:ea typeface="Times New Roman" pitchFamily="18" charset="0"/>
                <a:cs typeface="Times New Roman" pitchFamily="18" charset="0"/>
              </a:rPr>
              <a:t>Have noticed the increase in a particular type of insect:  yes/no</a:t>
            </a:r>
            <a:endParaRPr lang="en-US" sz="2000" dirty="0" smtClean="0"/>
          </a:p>
          <a:p>
            <a:pPr marL="0" lvl="0" indent="457200" eaLnBrk="0" fontAlgn="base" hangingPunct="0">
              <a:spcBef>
                <a:spcPct val="0"/>
              </a:spcBef>
              <a:spcAft>
                <a:spcPct val="0"/>
              </a:spcAft>
              <a:buFontTx/>
              <a:buChar char="•"/>
            </a:pPr>
            <a:r>
              <a:rPr lang="en-US" sz="2000" dirty="0" smtClean="0">
                <a:ea typeface="Times New Roman" pitchFamily="18" charset="0"/>
                <a:cs typeface="Times New Roman" pitchFamily="18" charset="0"/>
              </a:rPr>
              <a:t>If yes, specify:</a:t>
            </a:r>
            <a:endParaRPr lang="en-US" sz="2000" dirty="0" smtClean="0"/>
          </a:p>
          <a:p>
            <a:pPr marL="0" lvl="0" indent="457200" eaLnBrk="0" fontAlgn="base" hangingPunct="0">
              <a:spcBef>
                <a:spcPct val="0"/>
              </a:spcBef>
              <a:spcAft>
                <a:spcPct val="0"/>
              </a:spcAft>
              <a:buFontTx/>
              <a:buChar char="•"/>
            </a:pPr>
            <a:r>
              <a:rPr lang="en-US" sz="2000" dirty="0" smtClean="0">
                <a:ea typeface="Times New Roman" pitchFamily="18" charset="0"/>
                <a:cs typeface="Times New Roman" pitchFamily="18" charset="0"/>
              </a:rPr>
              <a:t>Have noticed the increase in a particular type of plant:  yes/no</a:t>
            </a:r>
            <a:endParaRPr lang="en-US" sz="2000" dirty="0" smtClean="0"/>
          </a:p>
          <a:p>
            <a:pPr marL="0" lvl="0" indent="457200" eaLnBrk="0" fontAlgn="base" hangingPunct="0">
              <a:spcBef>
                <a:spcPct val="0"/>
              </a:spcBef>
              <a:spcAft>
                <a:spcPct val="0"/>
              </a:spcAft>
              <a:buFontTx/>
              <a:buChar char="•"/>
            </a:pPr>
            <a:r>
              <a:rPr lang="en-US" sz="2000" dirty="0" smtClean="0">
                <a:ea typeface="Times New Roman" pitchFamily="18" charset="0"/>
                <a:cs typeface="Times New Roman" pitchFamily="18" charset="0"/>
              </a:rPr>
              <a:t>If yes, specify:</a:t>
            </a:r>
            <a:endParaRPr lang="en-US" sz="2000" dirty="0" smtClean="0"/>
          </a:p>
          <a:p>
            <a:pPr marL="0" lvl="0" indent="457200" eaLnBrk="0" fontAlgn="base" hangingPunct="0">
              <a:spcBef>
                <a:spcPct val="0"/>
              </a:spcBef>
              <a:spcAft>
                <a:spcPct val="0"/>
              </a:spcAft>
              <a:buFontTx/>
              <a:buChar char="•"/>
            </a:pPr>
            <a:r>
              <a:rPr lang="en-US" sz="2000" dirty="0" smtClean="0">
                <a:ea typeface="Times New Roman" pitchFamily="18" charset="0"/>
                <a:cs typeface="Times New Roman" pitchFamily="18" charset="0"/>
              </a:rPr>
              <a:t>Was /is depending on the river water for agriculture</a:t>
            </a:r>
            <a:endParaRPr lang="en-US" sz="2000" dirty="0" smtClean="0"/>
          </a:p>
          <a:p>
            <a:pPr marL="0" lvl="0" indent="457200" eaLnBrk="0" fontAlgn="base" hangingPunct="0">
              <a:spcBef>
                <a:spcPct val="0"/>
              </a:spcBef>
              <a:spcAft>
                <a:spcPct val="0"/>
              </a:spcAft>
              <a:buFontTx/>
              <a:buChar char="•"/>
            </a:pPr>
            <a:r>
              <a:rPr lang="en-US" sz="2000" dirty="0" err="1" smtClean="0">
                <a:ea typeface="Times New Roman" pitchFamily="18" charset="0"/>
                <a:cs typeface="Times New Roman" pitchFamily="18" charset="0"/>
              </a:rPr>
              <a:t>No.of</a:t>
            </a:r>
            <a:r>
              <a:rPr lang="en-US" sz="2000" dirty="0" smtClean="0">
                <a:ea typeface="Times New Roman" pitchFamily="18" charset="0"/>
                <a:cs typeface="Times New Roman" pitchFamily="18" charset="0"/>
              </a:rPr>
              <a:t> trees in the premise:</a:t>
            </a:r>
            <a:endParaRPr lang="en-US" sz="2000" dirty="0" smtClean="0"/>
          </a:p>
          <a:p>
            <a:pPr marL="0" lvl="0" indent="457200" eaLnBrk="0" fontAlgn="base" hangingPunct="0">
              <a:spcBef>
                <a:spcPct val="0"/>
              </a:spcBef>
              <a:spcAft>
                <a:spcPct val="0"/>
              </a:spcAft>
              <a:buFontTx/>
              <a:buChar char="•"/>
            </a:pPr>
            <a:r>
              <a:rPr lang="en-US" sz="2000" dirty="0" smtClean="0">
                <a:ea typeface="Times New Roman" pitchFamily="18" charset="0"/>
                <a:cs typeface="Times New Roman" pitchFamily="18" charset="0"/>
              </a:rPr>
              <a:t>No of trees outside the premise :</a:t>
            </a:r>
            <a:endParaRPr lang="en-US" sz="2000" dirty="0" smtClean="0"/>
          </a:p>
          <a:p>
            <a:pPr marL="0" lvl="0" indent="457200" eaLnBrk="0" fontAlgn="base" hangingPunct="0">
              <a:spcBef>
                <a:spcPct val="0"/>
              </a:spcBef>
              <a:spcAft>
                <a:spcPct val="0"/>
              </a:spcAft>
              <a:buFontTx/>
              <a:buChar char="•"/>
            </a:pPr>
            <a:r>
              <a:rPr lang="en-US" sz="2000" dirty="0" smtClean="0">
                <a:ea typeface="Times New Roman" pitchFamily="18" charset="0"/>
                <a:cs typeface="Times New Roman" pitchFamily="18" charset="0"/>
              </a:rPr>
              <a:t>Kind of trees abundant:</a:t>
            </a:r>
            <a:endParaRPr lang="en-US" sz="2000" dirty="0" smtClean="0"/>
          </a:p>
          <a:p>
            <a:pPr marL="0" lvl="0" indent="457200" eaLnBrk="0" fontAlgn="base" hangingPunct="0">
              <a:spcBef>
                <a:spcPct val="0"/>
              </a:spcBef>
              <a:spcAft>
                <a:spcPct val="0"/>
              </a:spcAft>
              <a:buFontTx/>
              <a:buChar char="•"/>
            </a:pPr>
            <a:r>
              <a:rPr lang="en-US" sz="2000" dirty="0" smtClean="0">
                <a:ea typeface="Times New Roman" pitchFamily="18" charset="0"/>
                <a:cs typeface="Times New Roman" pitchFamily="18" charset="0"/>
              </a:rPr>
              <a:t>Type of birds spotted:</a:t>
            </a:r>
            <a:endParaRPr lang="en-US" sz="2000" dirty="0" smtClean="0"/>
          </a:p>
          <a:p>
            <a:pPr marL="0" lvl="0" indent="457200" eaLnBrk="0" fontAlgn="base" hangingPunct="0">
              <a:spcBef>
                <a:spcPct val="0"/>
              </a:spcBef>
              <a:spcAft>
                <a:spcPct val="0"/>
              </a:spcAft>
              <a:buFontTx/>
              <a:buChar char="•"/>
            </a:pPr>
            <a:r>
              <a:rPr lang="en-US" sz="2000" dirty="0" smtClean="0">
                <a:ea typeface="Times New Roman" pitchFamily="18" charset="0"/>
                <a:cs typeface="Times New Roman" pitchFamily="18" charset="0"/>
              </a:rPr>
              <a:t>Located more cats / dogs / in the location</a:t>
            </a:r>
            <a:endParaRPr lang="en-US" sz="2000" dirty="0" smtClean="0"/>
          </a:p>
          <a:p>
            <a:pPr marL="0" lvl="0" indent="457200" eaLnBrk="0" fontAlgn="base" hangingPunct="0">
              <a:spcBef>
                <a:spcPct val="0"/>
              </a:spcBef>
              <a:spcAft>
                <a:spcPct val="0"/>
              </a:spcAft>
              <a:buFontTx/>
              <a:buChar char="•"/>
            </a:pPr>
            <a:r>
              <a:rPr lang="en-US" sz="2000" dirty="0" smtClean="0">
                <a:ea typeface="Times New Roman" pitchFamily="18" charset="0"/>
                <a:cs typeface="Times New Roman" pitchFamily="18" charset="0"/>
              </a:rPr>
              <a:t>No. of industries / factories in the vicinity:             (specify)</a:t>
            </a:r>
            <a:endParaRPr lang="en-US" sz="2000" dirty="0" smtClean="0"/>
          </a:p>
          <a:p>
            <a:pPr marL="0" lvl="0" indent="457200" eaLnBrk="0" fontAlgn="base" hangingPunct="0">
              <a:spcBef>
                <a:spcPct val="0"/>
              </a:spcBef>
              <a:spcAft>
                <a:spcPct val="0"/>
              </a:spcAft>
              <a:buFontTx/>
              <a:buChar char="•"/>
            </a:pPr>
            <a:r>
              <a:rPr lang="en-US" sz="2000" dirty="0" smtClean="0">
                <a:ea typeface="Times New Roman" pitchFamily="18" charset="0"/>
                <a:cs typeface="Times New Roman" pitchFamily="18" charset="0"/>
              </a:rPr>
              <a:t>Distance from </a:t>
            </a:r>
            <a:r>
              <a:rPr lang="en-US" sz="2000" dirty="0" err="1" smtClean="0">
                <a:ea typeface="Times New Roman" pitchFamily="18" charset="0"/>
                <a:cs typeface="Times New Roman" pitchFamily="18" charset="0"/>
              </a:rPr>
              <a:t>Vrushabhavathi</a:t>
            </a:r>
            <a:r>
              <a:rPr lang="en-US" sz="2000" dirty="0" smtClean="0">
                <a:ea typeface="Times New Roman" pitchFamily="18" charset="0"/>
                <a:cs typeface="Times New Roman" pitchFamily="18" charset="0"/>
              </a:rPr>
              <a:t> river:_________ m/km</a:t>
            </a:r>
            <a:endParaRPr lang="en-US" sz="2000" dirty="0" smtClean="0"/>
          </a:p>
          <a:p>
            <a:pPr marL="0" lvl="0" indent="457200" eaLnBrk="0" fontAlgn="base" hangingPunct="0">
              <a:spcBef>
                <a:spcPct val="0"/>
              </a:spcBef>
              <a:spcAft>
                <a:spcPct val="0"/>
              </a:spcAft>
              <a:buFontTx/>
              <a:buChar char="•"/>
            </a:pPr>
            <a:r>
              <a:rPr lang="en-US" sz="2000" dirty="0" smtClean="0">
                <a:ea typeface="Times New Roman" pitchFamily="18" charset="0"/>
                <a:cs typeface="Times New Roman" pitchFamily="18" charset="0"/>
              </a:rPr>
              <a:t>Any kind of mental illness/congenital disorder reported:  yes / no</a:t>
            </a:r>
            <a:endParaRPr lang="en-US" sz="2000" dirty="0" smtClean="0"/>
          </a:p>
          <a:p>
            <a:pPr marL="0" lvl="0" indent="457200" eaLnBrk="0" fontAlgn="base" hangingPunct="0">
              <a:spcBef>
                <a:spcPct val="0"/>
              </a:spcBef>
              <a:spcAft>
                <a:spcPct val="0"/>
              </a:spcAft>
              <a:buFontTx/>
              <a:buChar char="•"/>
            </a:pPr>
            <a:r>
              <a:rPr lang="en-US" sz="2000" dirty="0" smtClean="0">
                <a:ea typeface="Times New Roman" pitchFamily="18" charset="0"/>
                <a:cs typeface="Times New Roman" pitchFamily="18" charset="0"/>
              </a:rPr>
              <a:t>Water sample collected with specimen number: yes/no. If yes, specimen number____</a:t>
            </a:r>
            <a:endParaRPr lang="en-US" sz="2000" dirty="0" smtClean="0"/>
          </a:p>
          <a:p>
            <a:pPr marL="0" lvl="0" indent="457200" eaLnBrk="0" fontAlgn="base" hangingPunct="0">
              <a:spcBef>
                <a:spcPct val="0"/>
              </a:spcBef>
              <a:spcAft>
                <a:spcPct val="0"/>
              </a:spcAft>
              <a:buNone/>
            </a:pPr>
            <a:r>
              <a:rPr lang="en-US" sz="2000" dirty="0" smtClean="0">
                <a:ea typeface="Times New Roman" pitchFamily="18" charset="0"/>
                <a:cs typeface="Times New Roman" pitchFamily="18" charset="0"/>
              </a:rPr>
              <a:t>			Signature of the resident: </a:t>
            </a:r>
            <a:endParaRPr lang="en-US" sz="2000" dirty="0" smtClean="0"/>
          </a:p>
          <a:p>
            <a:endParaRPr lang="en-US" sz="2000" dirty="0"/>
          </a:p>
        </p:txBody>
      </p:sp>
    </p:spTree>
    <p:extLst>
      <p:ext uri="{BB962C8B-B14F-4D97-AF65-F5344CB8AC3E}">
        <p14:creationId xmlns:p14="http://schemas.microsoft.com/office/powerpoint/2010/main" val="22433822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0" y="5638800"/>
            <a:ext cx="2743200" cy="369332"/>
          </a:xfrm>
          <a:prstGeom prst="rect">
            <a:avLst/>
          </a:prstGeom>
          <a:noFill/>
        </p:spPr>
        <p:txBody>
          <a:bodyPr wrap="square" rtlCol="0">
            <a:spAutoFit/>
          </a:bodyPr>
          <a:lstStyle/>
          <a:p>
            <a:r>
              <a:rPr lang="en-IN" dirty="0" smtClean="0"/>
              <a:t>Conducting survey</a:t>
            </a:r>
            <a:endParaRPr lang="en-IN" dirty="0"/>
          </a:p>
        </p:txBody>
      </p:sp>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3585" b="11918"/>
          <a:stretch/>
        </p:blipFill>
        <p:spPr bwMode="auto">
          <a:xfrm>
            <a:off x="152400" y="640341"/>
            <a:ext cx="1970302" cy="3261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0806" y="152400"/>
            <a:ext cx="34544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3094089"/>
            <a:ext cx="2885768" cy="216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4014831"/>
            <a:ext cx="1981200" cy="264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67400" y="152399"/>
            <a:ext cx="2825156" cy="2118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86000" y="2949693"/>
            <a:ext cx="3078296" cy="2308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93250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518" y="1709340"/>
            <a:ext cx="8896082" cy="5045896"/>
          </a:xfrm>
          <a:prstGeom prst="rect">
            <a:avLst/>
          </a:prstGeom>
          <a:ln w="38100">
            <a:solidFill>
              <a:srgbClr val="002060"/>
            </a:solidFill>
          </a:ln>
        </p:spPr>
      </p:pic>
      <p:sp>
        <p:nvSpPr>
          <p:cNvPr id="4" name="Oval 3"/>
          <p:cNvSpPr/>
          <p:nvPr/>
        </p:nvSpPr>
        <p:spPr>
          <a:xfrm rot="1102695">
            <a:off x="1774510" y="2487674"/>
            <a:ext cx="1828800" cy="339673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noFill/>
            </a:endParaRPr>
          </a:p>
        </p:txBody>
      </p:sp>
      <p:sp>
        <p:nvSpPr>
          <p:cNvPr id="5" name="Trapezoid 4"/>
          <p:cNvSpPr/>
          <p:nvPr/>
        </p:nvSpPr>
        <p:spPr>
          <a:xfrm rot="12957199">
            <a:off x="3700647" y="3771326"/>
            <a:ext cx="2286000" cy="2445791"/>
          </a:xfrm>
          <a:prstGeom prst="trapezoid">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TextBox 5"/>
          <p:cNvSpPr txBox="1"/>
          <p:nvPr/>
        </p:nvSpPr>
        <p:spPr>
          <a:xfrm>
            <a:off x="457200" y="273733"/>
            <a:ext cx="7543800" cy="1200329"/>
          </a:xfrm>
          <a:prstGeom prst="rect">
            <a:avLst/>
          </a:prstGeom>
          <a:noFill/>
        </p:spPr>
        <p:txBody>
          <a:bodyPr wrap="square" rtlCol="0">
            <a:spAutoFit/>
          </a:bodyPr>
          <a:lstStyle/>
          <a:p>
            <a:r>
              <a:rPr lang="en-US" sz="3200" dirty="0" smtClean="0"/>
              <a:t>                  Survey location</a:t>
            </a:r>
          </a:p>
          <a:p>
            <a:r>
              <a:rPr lang="en-US" sz="2000" dirty="0" smtClean="0"/>
              <a:t>                      </a:t>
            </a:r>
          </a:p>
          <a:p>
            <a:r>
              <a:rPr lang="en-US" sz="2000" dirty="0"/>
              <a:t> </a:t>
            </a:r>
            <a:r>
              <a:rPr lang="en-US" sz="2000" dirty="0" smtClean="0"/>
              <a:t>                         </a:t>
            </a:r>
            <a:r>
              <a:rPr lang="en-US" dirty="0" smtClean="0"/>
              <a:t>Conducted in </a:t>
            </a:r>
            <a:r>
              <a:rPr lang="en-US" dirty="0" err="1" smtClean="0"/>
              <a:t>Nagarabhavi</a:t>
            </a:r>
            <a:r>
              <a:rPr lang="en-US" dirty="0" smtClean="0"/>
              <a:t> Village</a:t>
            </a:r>
            <a:endParaRPr lang="en-IN" dirty="0"/>
          </a:p>
        </p:txBody>
      </p:sp>
    </p:spTree>
    <p:extLst>
      <p:ext uri="{BB962C8B-B14F-4D97-AF65-F5344CB8AC3E}">
        <p14:creationId xmlns:p14="http://schemas.microsoft.com/office/powerpoint/2010/main" val="4434775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88973" y="211771"/>
            <a:ext cx="4038600" cy="369332"/>
          </a:xfrm>
          <a:prstGeom prst="rect">
            <a:avLst/>
          </a:prstGeom>
          <a:noFill/>
        </p:spPr>
        <p:txBody>
          <a:bodyPr wrap="square" rtlCol="0">
            <a:spAutoFit/>
          </a:bodyPr>
          <a:lstStyle/>
          <a:p>
            <a:r>
              <a:rPr lang="en-IN" dirty="0" smtClean="0">
                <a:solidFill>
                  <a:srgbClr val="FF0000"/>
                </a:solidFill>
              </a:rPr>
              <a:t>SURVEY REPORT - 2014</a:t>
            </a:r>
            <a:endParaRPr lang="en-IN" dirty="0">
              <a:solidFill>
                <a:srgbClr val="FF0000"/>
              </a:solidFill>
            </a:endParaRPr>
          </a:p>
        </p:txBody>
      </p:sp>
      <p:sp>
        <p:nvSpPr>
          <p:cNvPr id="5" name="TextBox 4"/>
          <p:cNvSpPr txBox="1"/>
          <p:nvPr/>
        </p:nvSpPr>
        <p:spPr>
          <a:xfrm>
            <a:off x="0" y="413266"/>
            <a:ext cx="9144000" cy="6186309"/>
          </a:xfrm>
          <a:prstGeom prst="rect">
            <a:avLst/>
          </a:prstGeom>
          <a:noFill/>
        </p:spPr>
        <p:txBody>
          <a:bodyPr wrap="square" rtlCol="0">
            <a:spAutoFit/>
          </a:bodyPr>
          <a:lstStyle/>
          <a:p>
            <a:pPr>
              <a:lnSpc>
                <a:spcPct val="150000"/>
              </a:lnSpc>
            </a:pPr>
            <a:r>
              <a:rPr lang="en-US" sz="2400" dirty="0" smtClean="0">
                <a:solidFill>
                  <a:srgbClr val="FF0000"/>
                </a:solidFill>
              </a:rPr>
              <a:t>Observation</a:t>
            </a:r>
          </a:p>
          <a:p>
            <a:pPr>
              <a:lnSpc>
                <a:spcPct val="150000"/>
              </a:lnSpc>
            </a:pPr>
            <a:r>
              <a:rPr lang="en-US" sz="2400" dirty="0" smtClean="0"/>
              <a:t>Difference in colour of water- 1 </a:t>
            </a:r>
          </a:p>
          <a:p>
            <a:pPr>
              <a:lnSpc>
                <a:spcPct val="150000"/>
              </a:lnSpc>
            </a:pPr>
            <a:r>
              <a:rPr lang="en-US" sz="2400" dirty="0" smtClean="0"/>
              <a:t>Difference in taste – 5 </a:t>
            </a:r>
          </a:p>
          <a:p>
            <a:pPr>
              <a:lnSpc>
                <a:spcPct val="150000"/>
              </a:lnSpc>
            </a:pPr>
            <a:r>
              <a:rPr lang="en-US" sz="2400" dirty="0" smtClean="0"/>
              <a:t>Increase in a particular insect- mosquitoes and cockroaches </a:t>
            </a:r>
            <a:r>
              <a:rPr lang="en-US" sz="2400" dirty="0" smtClean="0">
                <a:solidFill>
                  <a:srgbClr val="FF0000"/>
                </a:solidFill>
              </a:rPr>
              <a:t>(an indication of unhygienic surroundings)</a:t>
            </a:r>
          </a:p>
          <a:p>
            <a:pPr>
              <a:lnSpc>
                <a:spcPct val="150000"/>
              </a:lnSpc>
            </a:pPr>
            <a:r>
              <a:rPr lang="en-US" sz="2400" dirty="0" smtClean="0"/>
              <a:t>Animals found in abundance- dogs</a:t>
            </a:r>
          </a:p>
          <a:p>
            <a:pPr>
              <a:lnSpc>
                <a:spcPct val="150000"/>
              </a:lnSpc>
            </a:pPr>
            <a:r>
              <a:rPr lang="en-US" sz="2400" dirty="0" smtClean="0"/>
              <a:t>Birds found in the locality- egrets, crow, pigeons, kites </a:t>
            </a:r>
          </a:p>
          <a:p>
            <a:pPr>
              <a:lnSpc>
                <a:spcPct val="150000"/>
              </a:lnSpc>
            </a:pPr>
            <a:r>
              <a:rPr lang="en-US" sz="2400" dirty="0" smtClean="0"/>
              <a:t>Depending on corporation water for daily chores like bathing and washing- 4 houses (13 houses depend on </a:t>
            </a:r>
            <a:r>
              <a:rPr lang="en-US" sz="2400" dirty="0" err="1" smtClean="0"/>
              <a:t>borewell</a:t>
            </a:r>
            <a:r>
              <a:rPr lang="en-US" sz="2400" dirty="0" smtClean="0"/>
              <a:t> /well)</a:t>
            </a:r>
          </a:p>
          <a:p>
            <a:pPr>
              <a:lnSpc>
                <a:spcPct val="150000"/>
              </a:lnSpc>
            </a:pPr>
            <a:r>
              <a:rPr lang="en-US" sz="2400" dirty="0" smtClean="0"/>
              <a:t>Depending on corporation water for drinking cooking- 4 houses (13 houses depend on borewell/ well)</a:t>
            </a:r>
          </a:p>
        </p:txBody>
      </p:sp>
    </p:spTree>
    <p:extLst>
      <p:ext uri="{BB962C8B-B14F-4D97-AF65-F5344CB8AC3E}">
        <p14:creationId xmlns:p14="http://schemas.microsoft.com/office/powerpoint/2010/main" val="21619359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443473"/>
            <a:ext cx="9144000" cy="6017032"/>
          </a:xfrm>
          <a:prstGeom prst="rect">
            <a:avLst/>
          </a:prstGeom>
          <a:noFill/>
        </p:spPr>
        <p:txBody>
          <a:bodyPr wrap="square" rtlCol="0">
            <a:spAutoFit/>
          </a:bodyPr>
          <a:lstStyle/>
          <a:p>
            <a:r>
              <a:rPr lang="en-US" sz="2200" dirty="0" smtClean="0">
                <a:solidFill>
                  <a:srgbClr val="FF0000"/>
                </a:solidFill>
              </a:rPr>
              <a:t>Observation</a:t>
            </a:r>
          </a:p>
          <a:p>
            <a:pPr>
              <a:lnSpc>
                <a:spcPct val="150000"/>
              </a:lnSpc>
            </a:pPr>
            <a:r>
              <a:rPr lang="en-US" sz="2200" dirty="0" smtClean="0"/>
              <a:t>Difference in colour of water- not noticed</a:t>
            </a:r>
          </a:p>
          <a:p>
            <a:pPr>
              <a:lnSpc>
                <a:spcPct val="150000"/>
              </a:lnSpc>
            </a:pPr>
            <a:r>
              <a:rPr lang="en-US" sz="2200" dirty="0" smtClean="0"/>
              <a:t>Difference in taste – not noticed</a:t>
            </a:r>
          </a:p>
          <a:p>
            <a:pPr>
              <a:lnSpc>
                <a:spcPct val="150000"/>
              </a:lnSpc>
            </a:pPr>
            <a:r>
              <a:rPr lang="en-US" sz="2200" dirty="0" smtClean="0"/>
              <a:t>Increase in a particular insect- mosquitoes (an indication of stagnant water in surroundings)</a:t>
            </a:r>
          </a:p>
          <a:p>
            <a:pPr>
              <a:lnSpc>
                <a:spcPct val="150000"/>
              </a:lnSpc>
            </a:pPr>
            <a:r>
              <a:rPr lang="en-US" sz="2200" dirty="0" smtClean="0"/>
              <a:t>Animals found in abundance- dogs</a:t>
            </a:r>
          </a:p>
          <a:p>
            <a:pPr>
              <a:lnSpc>
                <a:spcPct val="150000"/>
              </a:lnSpc>
            </a:pPr>
            <a:r>
              <a:rPr lang="en-US" sz="2200" dirty="0" smtClean="0"/>
              <a:t>Birds found in the locality- eagle, crow, pigeons, kites, </a:t>
            </a:r>
            <a:r>
              <a:rPr lang="en-US" sz="2200" u="sng" dirty="0" smtClean="0"/>
              <a:t>red whiskered bulbul, cuckoo</a:t>
            </a:r>
          </a:p>
          <a:p>
            <a:pPr>
              <a:lnSpc>
                <a:spcPct val="150000"/>
              </a:lnSpc>
            </a:pPr>
            <a:r>
              <a:rPr lang="en-US" sz="2200" dirty="0" smtClean="0"/>
              <a:t>Depending on corporation water for daily chores like bathing and washing- 9 houses (6 houses depend on </a:t>
            </a:r>
            <a:r>
              <a:rPr lang="en-US" sz="2200" dirty="0" err="1" smtClean="0"/>
              <a:t>borewell</a:t>
            </a:r>
            <a:r>
              <a:rPr lang="en-US" sz="2200" dirty="0" smtClean="0"/>
              <a:t> /well)</a:t>
            </a:r>
          </a:p>
          <a:p>
            <a:pPr>
              <a:lnSpc>
                <a:spcPct val="150000"/>
              </a:lnSpc>
            </a:pPr>
            <a:r>
              <a:rPr lang="en-US" sz="2200" dirty="0" smtClean="0"/>
              <a:t>Depending on corporation water for drinking and  cooking- 12 houses (3 houses depend on borewell/ well)</a:t>
            </a:r>
          </a:p>
        </p:txBody>
      </p:sp>
      <p:sp>
        <p:nvSpPr>
          <p:cNvPr id="5" name="TextBox 4"/>
          <p:cNvSpPr txBox="1"/>
          <p:nvPr/>
        </p:nvSpPr>
        <p:spPr>
          <a:xfrm>
            <a:off x="2362200" y="51308"/>
            <a:ext cx="4876800" cy="400110"/>
          </a:xfrm>
          <a:prstGeom prst="rect">
            <a:avLst/>
          </a:prstGeom>
          <a:noFill/>
        </p:spPr>
        <p:txBody>
          <a:bodyPr wrap="square" rtlCol="0">
            <a:spAutoFit/>
          </a:bodyPr>
          <a:lstStyle/>
          <a:p>
            <a:r>
              <a:rPr lang="en-IN" sz="2000" dirty="0" smtClean="0">
                <a:solidFill>
                  <a:srgbClr val="FF0000"/>
                </a:solidFill>
              </a:rPr>
              <a:t>SURVEY REPORT – 2022 (total 15 houses)</a:t>
            </a:r>
            <a:endParaRPr lang="en-IN" sz="2000" dirty="0">
              <a:solidFill>
                <a:srgbClr val="FF0000"/>
              </a:solidFill>
            </a:endParaRPr>
          </a:p>
        </p:txBody>
      </p:sp>
    </p:spTree>
    <p:extLst>
      <p:ext uri="{BB962C8B-B14F-4D97-AF65-F5344CB8AC3E}">
        <p14:creationId xmlns:p14="http://schemas.microsoft.com/office/powerpoint/2010/main" val="2082833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533400"/>
            <a:ext cx="8534400" cy="5355312"/>
          </a:xfrm>
          <a:prstGeom prst="rect">
            <a:avLst/>
          </a:prstGeom>
          <a:noFill/>
        </p:spPr>
        <p:txBody>
          <a:bodyPr wrap="square" rtlCol="0">
            <a:spAutoFit/>
          </a:bodyPr>
          <a:lstStyle/>
          <a:p>
            <a:pPr>
              <a:lnSpc>
                <a:spcPct val="150000"/>
              </a:lnSpc>
            </a:pPr>
            <a:r>
              <a:rPr lang="en-IN" sz="2400" u="sng" dirty="0" smtClean="0">
                <a:solidFill>
                  <a:srgbClr val="FF0000"/>
                </a:solidFill>
              </a:rPr>
              <a:t>Comparison of the surveys</a:t>
            </a:r>
          </a:p>
          <a:p>
            <a:pPr>
              <a:lnSpc>
                <a:spcPct val="150000"/>
              </a:lnSpc>
            </a:pPr>
            <a:endParaRPr lang="en-IN" sz="2400" dirty="0">
              <a:solidFill>
                <a:srgbClr val="FF0000"/>
              </a:solidFill>
            </a:endParaRPr>
          </a:p>
          <a:p>
            <a:pPr marL="457200" indent="-457200">
              <a:lnSpc>
                <a:spcPct val="150000"/>
              </a:lnSpc>
              <a:buAutoNum type="arabicPeriod"/>
            </a:pPr>
            <a:r>
              <a:rPr lang="en-IN" sz="2000" dirty="0" smtClean="0"/>
              <a:t>Reduction in cockroaches </a:t>
            </a:r>
          </a:p>
          <a:p>
            <a:pPr marL="457200" indent="-457200">
              <a:lnSpc>
                <a:spcPct val="150000"/>
              </a:lnSpc>
              <a:buAutoNum type="arabicPeriod"/>
            </a:pPr>
            <a:r>
              <a:rPr lang="en-IN" sz="2000" dirty="0" smtClean="0"/>
              <a:t>Birds like cuckoo, red whiskered bulbul were not recorded in the previous survey. And, egrets were not reported in the present survey. Urbanization can be one of the reasons for the decrease in the population of birds.</a:t>
            </a:r>
          </a:p>
          <a:p>
            <a:pPr marL="457200" indent="-457200">
              <a:lnSpc>
                <a:spcPct val="150000"/>
              </a:lnSpc>
              <a:buAutoNum type="arabicPeriod"/>
            </a:pPr>
            <a:r>
              <a:rPr lang="en-IN" sz="2000" dirty="0" smtClean="0"/>
              <a:t>Those who have bore-well still uses the water for bathing and washing but use corporation water for cooking</a:t>
            </a:r>
          </a:p>
          <a:p>
            <a:pPr marL="457200" indent="-457200">
              <a:lnSpc>
                <a:spcPct val="150000"/>
              </a:lnSpc>
              <a:buAutoNum type="arabicPeriod"/>
            </a:pPr>
            <a:r>
              <a:rPr lang="en-IN" sz="2000" dirty="0" smtClean="0"/>
              <a:t>Major complaint was that number of plants reduced over these years. But, they found the area cleaner compared to previous years</a:t>
            </a:r>
          </a:p>
        </p:txBody>
      </p:sp>
    </p:spTree>
    <p:extLst>
      <p:ext uri="{BB962C8B-B14F-4D97-AF65-F5344CB8AC3E}">
        <p14:creationId xmlns:p14="http://schemas.microsoft.com/office/powerpoint/2010/main" val="38615466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157316"/>
            <a:ext cx="8610600" cy="2492990"/>
          </a:xfrm>
          <a:prstGeom prst="rect">
            <a:avLst/>
          </a:prstGeom>
          <a:noFill/>
        </p:spPr>
        <p:txBody>
          <a:bodyPr wrap="square" rtlCol="0">
            <a:spAutoFit/>
          </a:bodyPr>
          <a:lstStyle/>
          <a:p>
            <a:pPr>
              <a:lnSpc>
                <a:spcPct val="200000"/>
              </a:lnSpc>
            </a:pPr>
            <a:r>
              <a:rPr lang="en-IN" sz="2400" dirty="0" smtClean="0">
                <a:solidFill>
                  <a:srgbClr val="FF0000"/>
                </a:solidFill>
              </a:rPr>
              <a:t>SURVEY CONDUCTED IN SCHOOL (V TO X STD= 220)</a:t>
            </a:r>
            <a:endParaRPr lang="en-IN" sz="2400" dirty="0">
              <a:solidFill>
                <a:srgbClr val="FF0000"/>
              </a:solidFill>
            </a:endParaRPr>
          </a:p>
          <a:p>
            <a:pPr marL="342900" indent="-342900">
              <a:lnSpc>
                <a:spcPct val="200000"/>
              </a:lnSpc>
              <a:buAutoNum type="arabicPeriod"/>
            </a:pPr>
            <a:r>
              <a:rPr lang="en-IN" dirty="0" smtClean="0"/>
              <a:t>NUMBER OF STUDENT LIVING NEAR VRISHABHAVATHI RIVER – 55 </a:t>
            </a:r>
          </a:p>
          <a:p>
            <a:pPr marL="342900" indent="-342900">
              <a:lnSpc>
                <a:spcPct val="200000"/>
              </a:lnSpc>
              <a:buAutoNum type="arabicPeriod"/>
            </a:pPr>
            <a:r>
              <a:rPr lang="en-IN" dirty="0" smtClean="0"/>
              <a:t>HOW MANY OWN THE HOUSE MORE THAN 10 YEARS – 19</a:t>
            </a:r>
          </a:p>
          <a:p>
            <a:pPr marL="342900" indent="-342900">
              <a:lnSpc>
                <a:spcPct val="200000"/>
              </a:lnSpc>
              <a:buAutoNum type="arabicPeriod"/>
            </a:pPr>
            <a:r>
              <a:rPr lang="en-IN" dirty="0" smtClean="0"/>
              <a:t>HOW MANY USE BOREWELL- 11</a:t>
            </a:r>
            <a:endParaRPr lang="en-IN"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3076575"/>
            <a:ext cx="4533900" cy="340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49723" y="2131142"/>
            <a:ext cx="3965677" cy="2974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74072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152400"/>
            <a:ext cx="8458200" cy="7478970"/>
          </a:xfrm>
          <a:prstGeom prst="rect">
            <a:avLst/>
          </a:prstGeom>
          <a:noFill/>
        </p:spPr>
        <p:txBody>
          <a:bodyPr wrap="square" rtlCol="0">
            <a:spAutoFit/>
          </a:bodyPr>
          <a:lstStyle/>
          <a:p>
            <a:pPr>
              <a:lnSpc>
                <a:spcPct val="200000"/>
              </a:lnSpc>
            </a:pPr>
            <a:r>
              <a:rPr lang="en-IN" sz="2400" dirty="0" smtClean="0">
                <a:solidFill>
                  <a:srgbClr val="FF0000"/>
                </a:solidFill>
              </a:rPr>
              <a:t>CONCLUSION</a:t>
            </a:r>
          </a:p>
          <a:p>
            <a:pPr marL="342900" indent="-342900">
              <a:lnSpc>
                <a:spcPct val="200000"/>
              </a:lnSpc>
              <a:buAutoNum type="arabicPeriod"/>
            </a:pPr>
            <a:r>
              <a:rPr lang="en-IN" dirty="0" smtClean="0"/>
              <a:t>There are indeed some kind of work  happening but at a very slow pace</a:t>
            </a:r>
          </a:p>
          <a:p>
            <a:pPr marL="342900" indent="-342900">
              <a:lnSpc>
                <a:spcPct val="200000"/>
              </a:lnSpc>
              <a:buAutoNum type="arabicPeriod"/>
            </a:pPr>
            <a:r>
              <a:rPr lang="en-IN" dirty="0" smtClean="0"/>
              <a:t>The higher levels of ammonia and nitrites indicate that the river is still getting polluted with sewage and agricultural run off.</a:t>
            </a:r>
          </a:p>
          <a:p>
            <a:pPr marL="342900" indent="-342900">
              <a:lnSpc>
                <a:spcPct val="200000"/>
              </a:lnSpc>
              <a:buAutoNum type="arabicPeriod"/>
            </a:pPr>
            <a:r>
              <a:rPr lang="en-IN" dirty="0" smtClean="0"/>
              <a:t>Nitrates were found less. This could be because poor oxygen level in water which hinders the growth of nitrifying bacteria, such as nitrobacter, that converts nitrites to nitrates. </a:t>
            </a:r>
            <a:endParaRPr lang="en-IN" dirty="0" smtClean="0"/>
          </a:p>
          <a:p>
            <a:pPr marL="342900" indent="-342900">
              <a:lnSpc>
                <a:spcPct val="200000"/>
              </a:lnSpc>
              <a:buAutoNum type="arabicPeriod"/>
            </a:pPr>
            <a:r>
              <a:rPr lang="en-IN" dirty="0" smtClean="0"/>
              <a:t>Due to the poor quality, people are abandoning resources like bore-well available in their premises and opting for </a:t>
            </a:r>
            <a:r>
              <a:rPr lang="en-IN" dirty="0"/>
              <a:t>C</a:t>
            </a:r>
            <a:r>
              <a:rPr lang="en-IN" dirty="0" smtClean="0"/>
              <a:t>auvery water supply system. </a:t>
            </a:r>
          </a:p>
          <a:p>
            <a:pPr marL="342900" indent="-342900">
              <a:lnSpc>
                <a:spcPct val="200000"/>
              </a:lnSpc>
              <a:buAutoNum type="arabicPeriod"/>
            </a:pPr>
            <a:r>
              <a:rPr lang="en-IN" dirty="0" smtClean="0"/>
              <a:t>Egret population became less in the area probably because of the reduction in natural vegetation.</a:t>
            </a:r>
            <a:endParaRPr lang="en-IN" dirty="0" smtClean="0"/>
          </a:p>
          <a:p>
            <a:pPr>
              <a:lnSpc>
                <a:spcPct val="200000"/>
              </a:lnSpc>
            </a:pPr>
            <a:endParaRPr lang="en-IN" dirty="0" smtClean="0"/>
          </a:p>
          <a:p>
            <a:pPr>
              <a:lnSpc>
                <a:spcPct val="200000"/>
              </a:lnSpc>
            </a:pPr>
            <a:endParaRPr lang="en-IN" dirty="0" smtClean="0"/>
          </a:p>
        </p:txBody>
      </p:sp>
    </p:spTree>
    <p:extLst>
      <p:ext uri="{BB962C8B-B14F-4D97-AF65-F5344CB8AC3E}">
        <p14:creationId xmlns:p14="http://schemas.microsoft.com/office/powerpoint/2010/main" val="415742326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762000"/>
            <a:ext cx="8610600" cy="1754326"/>
          </a:xfrm>
          <a:prstGeom prst="rect">
            <a:avLst/>
          </a:prstGeom>
        </p:spPr>
        <p:txBody>
          <a:bodyPr wrap="square">
            <a:spAutoFit/>
          </a:bodyPr>
          <a:lstStyle/>
          <a:p>
            <a:pPr marL="285750" indent="-285750">
              <a:lnSpc>
                <a:spcPct val="150000"/>
              </a:lnSpc>
              <a:buFont typeface="Arial" pitchFamily="34" charset="0"/>
              <a:buChar char="•"/>
            </a:pPr>
            <a:r>
              <a:rPr lang="en-IN" dirty="0"/>
              <a:t>Red-whiskered Bulbul </a:t>
            </a:r>
            <a:r>
              <a:rPr lang="en-IN" dirty="0" smtClean="0"/>
              <a:t>population increased. These birds are </a:t>
            </a:r>
            <a:r>
              <a:rPr lang="en-IN" b="1" dirty="0" smtClean="0"/>
              <a:t>associated </a:t>
            </a:r>
            <a:r>
              <a:rPr lang="en-IN" b="1" dirty="0"/>
              <a:t>with human habitation </a:t>
            </a:r>
            <a:r>
              <a:rPr lang="en-IN" b="1" dirty="0" smtClean="0"/>
              <a:t>so the increase in urban </a:t>
            </a:r>
            <a:r>
              <a:rPr lang="en-IN" b="1" dirty="0"/>
              <a:t>areas, including parks, suburban </a:t>
            </a:r>
            <a:r>
              <a:rPr lang="en-IN" b="1" dirty="0" smtClean="0"/>
              <a:t>gardens</a:t>
            </a:r>
            <a:r>
              <a:rPr lang="en-IN" dirty="0"/>
              <a:t> </a:t>
            </a:r>
            <a:r>
              <a:rPr lang="en-IN" dirty="0" smtClean="0"/>
              <a:t>could be behind this reason.</a:t>
            </a:r>
          </a:p>
          <a:p>
            <a:pPr>
              <a:lnSpc>
                <a:spcPct val="150000"/>
              </a:lnSpc>
            </a:pPr>
            <a:endParaRPr lang="en-IN" dirty="0"/>
          </a:p>
        </p:txBody>
      </p:sp>
    </p:spTree>
    <p:extLst>
      <p:ext uri="{BB962C8B-B14F-4D97-AF65-F5344CB8AC3E}">
        <p14:creationId xmlns:p14="http://schemas.microsoft.com/office/powerpoint/2010/main" val="33020907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0" y="228600"/>
            <a:ext cx="3352800" cy="461665"/>
          </a:xfrm>
          <a:prstGeom prst="rect">
            <a:avLst/>
          </a:prstGeom>
          <a:noFill/>
        </p:spPr>
        <p:txBody>
          <a:bodyPr wrap="square" rtlCol="0">
            <a:spAutoFit/>
          </a:bodyPr>
          <a:lstStyle/>
          <a:p>
            <a:r>
              <a:rPr lang="en-US" sz="2400" u="sng" dirty="0" smtClean="0">
                <a:solidFill>
                  <a:srgbClr val="FF0000"/>
                </a:solidFill>
              </a:rPr>
              <a:t>Suggestions</a:t>
            </a:r>
            <a:endParaRPr lang="en-IN" sz="2400" u="sng" dirty="0">
              <a:solidFill>
                <a:srgbClr val="FF0000"/>
              </a:solidFill>
            </a:endParaRPr>
          </a:p>
        </p:txBody>
      </p:sp>
      <p:sp>
        <p:nvSpPr>
          <p:cNvPr id="3" name="TextBox 2"/>
          <p:cNvSpPr txBox="1"/>
          <p:nvPr/>
        </p:nvSpPr>
        <p:spPr>
          <a:xfrm>
            <a:off x="152400" y="838200"/>
            <a:ext cx="8686800" cy="7940635"/>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en-US" sz="2000" dirty="0" smtClean="0"/>
              <a:t>Many people living near the river have complained about garbage collectors throwing garbage in and near the river. The workers must be warned not to do this as this may hinder the progress of cleaning the river</a:t>
            </a:r>
            <a:r>
              <a:rPr lang="en-US" sz="2000" dirty="0" smtClean="0"/>
              <a:t>.</a:t>
            </a:r>
          </a:p>
          <a:p>
            <a:pPr>
              <a:lnSpc>
                <a:spcPct val="150000"/>
              </a:lnSpc>
            </a:pPr>
            <a:endParaRPr lang="en-US" sz="2000" dirty="0" smtClean="0"/>
          </a:p>
          <a:p>
            <a:pPr marL="285750" indent="-285750">
              <a:lnSpc>
                <a:spcPct val="150000"/>
              </a:lnSpc>
              <a:buFont typeface="Wingdings" panose="05000000000000000000" pitchFamily="2" charset="2"/>
              <a:buChar char="Ø"/>
            </a:pPr>
            <a:r>
              <a:rPr lang="en-US" sz="2000" dirty="0" smtClean="0"/>
              <a:t>The names of blacklisted industries, that pollute the river,  should be published and prosecuted or environmental compensation should be charged. </a:t>
            </a:r>
          </a:p>
          <a:p>
            <a:pPr>
              <a:lnSpc>
                <a:spcPct val="150000"/>
              </a:lnSpc>
            </a:pPr>
            <a:endParaRPr lang="en-US" sz="2000" dirty="0"/>
          </a:p>
          <a:p>
            <a:pPr marL="285750" indent="-285750">
              <a:lnSpc>
                <a:spcPct val="150000"/>
              </a:lnSpc>
              <a:buFont typeface="Wingdings" panose="05000000000000000000" pitchFamily="2" charset="2"/>
              <a:buChar char="Ø"/>
            </a:pPr>
            <a:r>
              <a:rPr lang="en-US" sz="2000" dirty="0" smtClean="0"/>
              <a:t>A massive propaganda should be arranged jointly by the Bangalore University and near by schools  involving all the students, parents, environmentalists'  and  residents so that the issue gets National attention. </a:t>
            </a:r>
          </a:p>
          <a:p>
            <a:pPr marL="285750" indent="-285750">
              <a:lnSpc>
                <a:spcPct val="150000"/>
              </a:lnSpc>
              <a:buFont typeface="Wingdings" panose="05000000000000000000" pitchFamily="2" charset="2"/>
              <a:buChar char="Ø"/>
            </a:pPr>
            <a:endParaRPr lang="en-US" sz="2000" dirty="0" smtClean="0"/>
          </a:p>
          <a:p>
            <a:pPr marL="285750" indent="-285750">
              <a:lnSpc>
                <a:spcPct val="150000"/>
              </a:lnSpc>
              <a:buFont typeface="Wingdings" panose="05000000000000000000" pitchFamily="2" charset="2"/>
              <a:buChar char="Ø"/>
            </a:pPr>
            <a:endParaRPr lang="en-US" sz="2000" dirty="0" smtClean="0"/>
          </a:p>
          <a:p>
            <a:pPr marL="285750" indent="-285750">
              <a:lnSpc>
                <a:spcPct val="150000"/>
              </a:lnSpc>
              <a:buFont typeface="Wingdings" panose="05000000000000000000" pitchFamily="2" charset="2"/>
              <a:buChar char="Ø"/>
            </a:pPr>
            <a:endParaRPr lang="en-US" sz="2000" dirty="0" smtClean="0"/>
          </a:p>
          <a:p>
            <a:pPr marL="285750" indent="-285750">
              <a:lnSpc>
                <a:spcPct val="150000"/>
              </a:lnSpc>
              <a:buFont typeface="Wingdings" panose="05000000000000000000" pitchFamily="2" charset="2"/>
              <a:buChar char="Ø"/>
            </a:pPr>
            <a:endParaRPr lang="en-IN" sz="2000" dirty="0"/>
          </a:p>
        </p:txBody>
      </p:sp>
    </p:spTree>
    <p:extLst>
      <p:ext uri="{BB962C8B-B14F-4D97-AF65-F5344CB8AC3E}">
        <p14:creationId xmlns:p14="http://schemas.microsoft.com/office/powerpoint/2010/main" val="10614250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457200"/>
            <a:ext cx="8839200" cy="3708708"/>
          </a:xfrm>
          <a:prstGeom prst="rect">
            <a:avLst/>
          </a:prstGeom>
        </p:spPr>
        <p:txBody>
          <a:bodyPr wrap="square">
            <a:spAutoFit/>
          </a:bodyPr>
          <a:lstStyle/>
          <a:p>
            <a:pPr marL="342900" indent="-342900">
              <a:lnSpc>
                <a:spcPct val="150000"/>
              </a:lnSpc>
              <a:spcAft>
                <a:spcPts val="600"/>
              </a:spcAft>
              <a:buFont typeface="Courier New" panose="02070309020205020404" pitchFamily="49" charset="0"/>
              <a:buChar char="o"/>
            </a:pPr>
            <a:r>
              <a:rPr lang="en-US" dirty="0"/>
              <a:t>Bore wells are one of the resources for water. </a:t>
            </a:r>
            <a:r>
              <a:rPr lang="en-US" dirty="0" smtClean="0"/>
              <a:t>The water in bore wells is contributed by the percolation of rain water and other water bodies</a:t>
            </a:r>
            <a:r>
              <a:rPr lang="en-US" dirty="0" smtClean="0">
                <a:solidFill>
                  <a:schemeClr val="tx2"/>
                </a:solidFill>
              </a:rPr>
              <a:t>. </a:t>
            </a:r>
            <a:r>
              <a:rPr lang="en-US" dirty="0" smtClean="0"/>
              <a:t>If the water bodies near the bore-well  are polluted, the chemicals may seep in the ground and affect the quality of ground water.</a:t>
            </a:r>
          </a:p>
          <a:p>
            <a:pPr marL="342900" indent="-342900">
              <a:lnSpc>
                <a:spcPct val="150000"/>
              </a:lnSpc>
              <a:spcAft>
                <a:spcPts val="600"/>
              </a:spcAft>
              <a:buFont typeface="Courier New" panose="02070309020205020404" pitchFamily="49" charset="0"/>
              <a:buChar char="o"/>
            </a:pPr>
            <a:endParaRPr lang="en-US" sz="600" dirty="0" smtClean="0">
              <a:solidFill>
                <a:schemeClr val="tx2"/>
              </a:solidFill>
            </a:endParaRPr>
          </a:p>
          <a:p>
            <a:pPr marL="285750" indent="-285750">
              <a:lnSpc>
                <a:spcPct val="150000"/>
              </a:lnSpc>
              <a:spcAft>
                <a:spcPts val="600"/>
              </a:spcAft>
              <a:buFont typeface="Courier New" panose="02070309020205020404" pitchFamily="49" charset="0"/>
              <a:buChar char="o"/>
            </a:pPr>
            <a:r>
              <a:rPr lang="en-US" dirty="0" smtClean="0"/>
              <a:t>The bore well </a:t>
            </a:r>
            <a:r>
              <a:rPr lang="en-US" dirty="0"/>
              <a:t>quality affects the health of the </a:t>
            </a:r>
            <a:r>
              <a:rPr lang="en-US" dirty="0" smtClean="0"/>
              <a:t>people. </a:t>
            </a:r>
            <a:r>
              <a:rPr lang="en-US" u="sng" dirty="0" smtClean="0"/>
              <a:t>My  family is experiencing the stench for the past 16 odd years. In our areas, none of the residents uses bore well water for cooking</a:t>
            </a:r>
            <a:r>
              <a:rPr lang="en-US" dirty="0" smtClean="0"/>
              <a:t>. </a:t>
            </a:r>
            <a:r>
              <a:rPr lang="en-US" u="sng" dirty="0" smtClean="0"/>
              <a:t>However, the intensity of the stench has come down marginally of late. </a:t>
            </a:r>
            <a:endParaRPr lang="en-US" u="sng" dirty="0"/>
          </a:p>
        </p:txBody>
      </p:sp>
      <p:pic>
        <p:nvPicPr>
          <p:cNvPr id="3" name="Picture 2"/>
          <p:cNvPicPr>
            <a:picLocks noChangeAspect="1"/>
          </p:cNvPicPr>
          <p:nvPr/>
        </p:nvPicPr>
        <p:blipFill>
          <a:blip r:embed="rId2"/>
          <a:stretch>
            <a:fillRect/>
          </a:stretch>
        </p:blipFill>
        <p:spPr>
          <a:xfrm>
            <a:off x="3352800" y="3855720"/>
            <a:ext cx="4572000" cy="2499360"/>
          </a:xfrm>
          <a:prstGeom prst="rect">
            <a:avLst/>
          </a:prstGeom>
        </p:spPr>
      </p:pic>
    </p:spTree>
    <p:extLst>
      <p:ext uri="{BB962C8B-B14F-4D97-AF65-F5344CB8AC3E}">
        <p14:creationId xmlns:p14="http://schemas.microsoft.com/office/powerpoint/2010/main" val="1593697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556" y="523449"/>
            <a:ext cx="8979243" cy="3416320"/>
          </a:xfrm>
          <a:prstGeom prst="rect">
            <a:avLst/>
          </a:prstGeom>
        </p:spPr>
        <p:txBody>
          <a:bodyPr wrap="square">
            <a:spAutoFit/>
          </a:bodyPr>
          <a:lstStyle/>
          <a:p>
            <a:pPr marL="285750" indent="-285750">
              <a:lnSpc>
                <a:spcPct val="150000"/>
              </a:lnSpc>
              <a:buFont typeface="Wingdings" panose="05000000000000000000" pitchFamily="2" charset="2"/>
              <a:buChar char="Ø"/>
            </a:pPr>
            <a:r>
              <a:rPr lang="en-US" dirty="0" smtClean="0"/>
              <a:t>Different aerators should be placed down the course of the river. </a:t>
            </a:r>
          </a:p>
          <a:p>
            <a:pPr>
              <a:lnSpc>
                <a:spcPct val="150000"/>
              </a:lnSpc>
            </a:pPr>
            <a:r>
              <a:rPr lang="en-US" dirty="0" smtClean="0"/>
              <a:t>             a.  Where natural down flow happens, cascade aerators could be done by 	arranging boulders randomly</a:t>
            </a:r>
          </a:p>
          <a:p>
            <a:pPr>
              <a:lnSpc>
                <a:spcPct val="150000"/>
              </a:lnSpc>
            </a:pPr>
            <a:r>
              <a:rPr lang="en-US" dirty="0"/>
              <a:t>	b</a:t>
            </a:r>
            <a:r>
              <a:rPr lang="en-US" dirty="0" smtClean="0"/>
              <a:t>. Where the river flows flat and shallow, surface spray aerator could be 	used (using rotors)</a:t>
            </a:r>
          </a:p>
          <a:p>
            <a:pPr>
              <a:lnSpc>
                <a:spcPct val="150000"/>
              </a:lnSpc>
            </a:pPr>
            <a:r>
              <a:rPr lang="en-US" dirty="0"/>
              <a:t>	c</a:t>
            </a:r>
            <a:r>
              <a:rPr lang="en-US" dirty="0" smtClean="0"/>
              <a:t>. Where the river is deep, subsurface aerators could be used (as used in 	aquariums with suction pump)</a:t>
            </a:r>
          </a:p>
          <a:p>
            <a:pPr>
              <a:lnSpc>
                <a:spcPct val="150000"/>
              </a:lnSpc>
            </a:pP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810000"/>
            <a:ext cx="2543175"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3657599"/>
            <a:ext cx="1962150" cy="233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3629023"/>
            <a:ext cx="1914525" cy="239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581506" y="5425559"/>
            <a:ext cx="1837362" cy="369332"/>
          </a:xfrm>
          <a:prstGeom prst="rect">
            <a:avLst/>
          </a:prstGeom>
        </p:spPr>
        <p:txBody>
          <a:bodyPr wrap="none">
            <a:spAutoFit/>
          </a:bodyPr>
          <a:lstStyle/>
          <a:p>
            <a:r>
              <a:rPr lang="en-US" dirty="0"/>
              <a:t>cascade aerator</a:t>
            </a:r>
            <a:endParaRPr lang="en-IN" dirty="0"/>
          </a:p>
        </p:txBody>
      </p:sp>
      <p:sp>
        <p:nvSpPr>
          <p:cNvPr id="11" name="Rectangle 10"/>
          <p:cNvSpPr/>
          <p:nvPr/>
        </p:nvSpPr>
        <p:spPr>
          <a:xfrm>
            <a:off x="3256611" y="6096000"/>
            <a:ext cx="2459328" cy="369332"/>
          </a:xfrm>
          <a:prstGeom prst="rect">
            <a:avLst/>
          </a:prstGeom>
        </p:spPr>
        <p:txBody>
          <a:bodyPr wrap="none">
            <a:spAutoFit/>
          </a:bodyPr>
          <a:lstStyle/>
          <a:p>
            <a:r>
              <a:rPr lang="en-US" dirty="0"/>
              <a:t>surface spray aerator </a:t>
            </a:r>
            <a:endParaRPr lang="en-IN" dirty="0"/>
          </a:p>
        </p:txBody>
      </p:sp>
      <p:sp>
        <p:nvSpPr>
          <p:cNvPr id="12" name="Rectangle 11"/>
          <p:cNvSpPr/>
          <p:nvPr/>
        </p:nvSpPr>
        <p:spPr>
          <a:xfrm>
            <a:off x="6324600" y="6101493"/>
            <a:ext cx="2284600" cy="369332"/>
          </a:xfrm>
          <a:prstGeom prst="rect">
            <a:avLst/>
          </a:prstGeom>
        </p:spPr>
        <p:txBody>
          <a:bodyPr wrap="none">
            <a:spAutoFit/>
          </a:bodyPr>
          <a:lstStyle/>
          <a:p>
            <a:r>
              <a:rPr lang="en-US" dirty="0"/>
              <a:t>subsurface aerators </a:t>
            </a:r>
            <a:endParaRPr lang="en-IN" dirty="0"/>
          </a:p>
        </p:txBody>
      </p:sp>
    </p:spTree>
    <p:extLst>
      <p:ext uri="{BB962C8B-B14F-4D97-AF65-F5344CB8AC3E}">
        <p14:creationId xmlns:p14="http://schemas.microsoft.com/office/powerpoint/2010/main" val="32558347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76600" y="228600"/>
            <a:ext cx="1981200" cy="523220"/>
          </a:xfrm>
          <a:prstGeom prst="rect">
            <a:avLst/>
          </a:prstGeom>
          <a:noFill/>
        </p:spPr>
        <p:txBody>
          <a:bodyPr wrap="square" rtlCol="0">
            <a:spAutoFit/>
          </a:bodyPr>
          <a:lstStyle/>
          <a:p>
            <a:r>
              <a:rPr lang="en-US" sz="2800" u="sng" dirty="0" smtClean="0"/>
              <a:t>References</a:t>
            </a:r>
            <a:endParaRPr lang="en-IN" sz="2800" u="sng" dirty="0"/>
          </a:p>
        </p:txBody>
      </p:sp>
      <p:sp>
        <p:nvSpPr>
          <p:cNvPr id="3" name="Rectangle 2"/>
          <p:cNvSpPr/>
          <p:nvPr/>
        </p:nvSpPr>
        <p:spPr>
          <a:xfrm>
            <a:off x="219797" y="1568216"/>
            <a:ext cx="8790904" cy="872483"/>
          </a:xfrm>
          <a:prstGeom prst="rect">
            <a:avLst/>
          </a:prstGeom>
        </p:spPr>
        <p:txBody>
          <a:bodyPr wrap="square">
            <a:spAutoFit/>
          </a:bodyPr>
          <a:lstStyle/>
          <a:p>
            <a:pPr marL="285750" indent="-285750">
              <a:lnSpc>
                <a:spcPct val="150000"/>
              </a:lnSpc>
              <a:buFont typeface="Arial" pitchFamily="34" charset="0"/>
              <a:buChar char="•"/>
            </a:pPr>
            <a:r>
              <a:rPr lang="en-IN" dirty="0" smtClean="0"/>
              <a:t>(</a:t>
            </a:r>
            <a:r>
              <a:rPr lang="en-IN" u="sng" dirty="0" smtClean="0">
                <a:hlinkClick r:id="rId2"/>
              </a:rPr>
              <a:t>:</a:t>
            </a:r>
            <a:r>
              <a:rPr lang="en-IN" u="sng" dirty="0" smtClean="0"/>
              <a:t>https</a:t>
            </a:r>
            <a:r>
              <a:rPr lang="en-IN" u="sng" dirty="0" smtClean="0">
                <a:hlinkClick r:id="rId2"/>
              </a:rPr>
              <a:t>//</a:t>
            </a:r>
            <a:r>
              <a:rPr lang="en-IN" u="sng" dirty="0">
                <a:hlinkClick r:id="rId2"/>
              </a:rPr>
              <a:t>wgbis.ces.iisc.ernet.in/energy/water/paper/ETR122/vrishabhavathi.html</a:t>
            </a:r>
            <a:r>
              <a:rPr lang="en-IN" dirty="0"/>
              <a:t> </a:t>
            </a:r>
            <a:r>
              <a:rPr lang="en-IN" dirty="0" smtClean="0"/>
              <a:t>[</a:t>
            </a:r>
            <a:r>
              <a:rPr lang="en-IN" b="1" dirty="0"/>
              <a:t>ENVIS Technical Report: 122,  September 2017</a:t>
            </a:r>
            <a:r>
              <a:rPr lang="en-IN" dirty="0" smtClean="0"/>
              <a:t>])</a:t>
            </a:r>
            <a:endParaRPr lang="en-IN" dirty="0"/>
          </a:p>
        </p:txBody>
      </p:sp>
      <p:sp>
        <p:nvSpPr>
          <p:cNvPr id="4" name="Rectangle 3"/>
          <p:cNvSpPr/>
          <p:nvPr/>
        </p:nvSpPr>
        <p:spPr>
          <a:xfrm>
            <a:off x="252748" y="2514600"/>
            <a:ext cx="8790904" cy="3831818"/>
          </a:xfrm>
          <a:prstGeom prst="rect">
            <a:avLst/>
          </a:prstGeom>
        </p:spPr>
        <p:txBody>
          <a:bodyPr wrap="square">
            <a:spAutoFit/>
          </a:bodyPr>
          <a:lstStyle/>
          <a:p>
            <a:pPr marL="285750" indent="-285750">
              <a:lnSpc>
                <a:spcPct val="150000"/>
              </a:lnSpc>
              <a:buFont typeface="Arial" pitchFamily="34" charset="0"/>
              <a:buChar char="•"/>
            </a:pPr>
            <a:r>
              <a:rPr lang="en-IN" dirty="0">
                <a:solidFill>
                  <a:schemeClr val="tx2"/>
                </a:solidFill>
                <a:hlinkClick r:id="rId3"/>
              </a:rPr>
              <a:t>No money to revive Vrishabhavathi - The Softcopy</a:t>
            </a:r>
          </a:p>
          <a:p>
            <a:pPr>
              <a:lnSpc>
                <a:spcPct val="150000"/>
              </a:lnSpc>
            </a:pPr>
            <a:r>
              <a:rPr lang="en-IN" dirty="0">
                <a:solidFill>
                  <a:schemeClr val="tx2"/>
                </a:solidFill>
                <a:hlinkClick r:id="rId3"/>
              </a:rPr>
              <a:t>http://thesoftcopy.in › </a:t>
            </a:r>
            <a:r>
              <a:rPr lang="en-IN" dirty="0" smtClean="0">
                <a:solidFill>
                  <a:schemeClr val="tx2"/>
                </a:solidFill>
                <a:hlinkClick r:id="rId3"/>
              </a:rPr>
              <a:t>City</a:t>
            </a:r>
          </a:p>
          <a:p>
            <a:pPr marL="285750" indent="-285750">
              <a:lnSpc>
                <a:spcPct val="150000"/>
              </a:lnSpc>
              <a:buFont typeface="Arial" panose="020B0604020202020204" pitchFamily="34" charset="0"/>
              <a:buChar char="•"/>
            </a:pPr>
            <a:r>
              <a:rPr lang="en-IN" dirty="0">
                <a:solidFill>
                  <a:srgbClr val="002060"/>
                </a:solidFill>
                <a:hlinkClick r:id="rId4"/>
              </a:rPr>
              <a:t>Karnataka directed to start survey of Vrishabhavathi valley</a:t>
            </a:r>
          </a:p>
          <a:p>
            <a:pPr>
              <a:lnSpc>
                <a:spcPct val="150000"/>
              </a:lnSpc>
            </a:pPr>
            <a:r>
              <a:rPr lang="en-IN" dirty="0">
                <a:solidFill>
                  <a:srgbClr val="002060"/>
                </a:solidFill>
                <a:hlinkClick r:id="rId4"/>
              </a:rPr>
              <a:t>https://www.newindianexpress.com › </a:t>
            </a:r>
            <a:r>
              <a:rPr lang="en-IN" dirty="0" err="1">
                <a:solidFill>
                  <a:srgbClr val="002060"/>
                </a:solidFill>
                <a:hlinkClick r:id="rId4"/>
              </a:rPr>
              <a:t>bengaluru</a:t>
            </a:r>
            <a:r>
              <a:rPr lang="en-IN" dirty="0">
                <a:solidFill>
                  <a:srgbClr val="002060"/>
                </a:solidFill>
                <a:hlinkClick r:id="rId4"/>
              </a:rPr>
              <a:t> › </a:t>
            </a:r>
            <a:r>
              <a:rPr lang="en-IN" dirty="0" err="1" smtClean="0">
                <a:solidFill>
                  <a:srgbClr val="002060"/>
                </a:solidFill>
                <a:hlinkClick r:id="rId4"/>
              </a:rPr>
              <a:t>jun</a:t>
            </a:r>
            <a:endParaRPr lang="en-IN" dirty="0">
              <a:solidFill>
                <a:srgbClr val="002060"/>
              </a:solidFill>
              <a:hlinkClick r:id="rId4"/>
            </a:endParaRPr>
          </a:p>
          <a:p>
            <a:pPr marL="285750" indent="-285750">
              <a:lnSpc>
                <a:spcPct val="150000"/>
              </a:lnSpc>
              <a:buFont typeface="Arial" panose="020B0604020202020204" pitchFamily="34" charset="0"/>
              <a:buChar char="•"/>
            </a:pPr>
            <a:r>
              <a:rPr lang="en-IN" dirty="0">
                <a:solidFill>
                  <a:srgbClr val="002060"/>
                </a:solidFill>
                <a:hlinkClick r:id="rId5"/>
              </a:rPr>
              <a:t>Rejuvenation Blueprint for Lakes in Vrishabhavathi Valley - </a:t>
            </a:r>
            <a:r>
              <a:rPr lang="en-IN" dirty="0" err="1">
                <a:solidFill>
                  <a:srgbClr val="002060"/>
                </a:solidFill>
                <a:hlinkClick r:id="rId5"/>
              </a:rPr>
              <a:t>IISc</a:t>
            </a:r>
            <a:endParaRPr lang="en-IN" dirty="0">
              <a:solidFill>
                <a:srgbClr val="002060"/>
              </a:solidFill>
              <a:hlinkClick r:id="rId5"/>
            </a:endParaRPr>
          </a:p>
          <a:p>
            <a:pPr>
              <a:lnSpc>
                <a:spcPct val="150000"/>
              </a:lnSpc>
            </a:pPr>
            <a:r>
              <a:rPr lang="en-IN" dirty="0">
                <a:solidFill>
                  <a:srgbClr val="002060"/>
                </a:solidFill>
                <a:hlinkClick r:id="rId5"/>
              </a:rPr>
              <a:t>https://wgbis.ces.iisc.ernet.in › paper › ETR122 › </a:t>
            </a:r>
            <a:r>
              <a:rPr lang="en-IN" dirty="0" smtClean="0">
                <a:solidFill>
                  <a:srgbClr val="002060"/>
                </a:solidFill>
                <a:hlinkClick r:id="rId5"/>
              </a:rPr>
              <a:t>content</a:t>
            </a:r>
          </a:p>
          <a:p>
            <a:pPr marL="285750" indent="-285750">
              <a:lnSpc>
                <a:spcPct val="150000"/>
              </a:lnSpc>
              <a:buFont typeface="Arial" panose="020B0604020202020204" pitchFamily="34" charset="0"/>
              <a:buChar char="•"/>
            </a:pPr>
            <a:r>
              <a:rPr lang="en-IN" dirty="0">
                <a:solidFill>
                  <a:srgbClr val="002060"/>
                </a:solidFill>
                <a:hlinkClick r:id="rId6"/>
              </a:rPr>
              <a:t>Submission of Interim Report - National Green Tribunal</a:t>
            </a:r>
          </a:p>
          <a:p>
            <a:pPr>
              <a:lnSpc>
                <a:spcPct val="150000"/>
              </a:lnSpc>
            </a:pPr>
            <a:r>
              <a:rPr lang="en-IN" dirty="0">
                <a:solidFill>
                  <a:srgbClr val="002060"/>
                </a:solidFill>
                <a:hlinkClick r:id="rId6"/>
              </a:rPr>
              <a:t>https://greentribunal.gov.in › files › </a:t>
            </a:r>
            <a:r>
              <a:rPr lang="en-IN" dirty="0" err="1">
                <a:solidFill>
                  <a:srgbClr val="002060"/>
                </a:solidFill>
                <a:hlinkClick r:id="rId6"/>
              </a:rPr>
              <a:t>news_updates</a:t>
            </a:r>
            <a:endParaRPr lang="en-IN" dirty="0">
              <a:solidFill>
                <a:srgbClr val="002060"/>
              </a:solidFill>
              <a:hlinkClick r:id="rId6"/>
            </a:endParaRPr>
          </a:p>
          <a:p>
            <a:pPr marL="285750" indent="-285750">
              <a:lnSpc>
                <a:spcPct val="150000"/>
              </a:lnSpc>
              <a:buFont typeface="Arial" panose="020B0604020202020204" pitchFamily="34" charset="0"/>
              <a:buChar char="•"/>
            </a:pPr>
            <a:r>
              <a:rPr lang="en-IN" dirty="0">
                <a:solidFill>
                  <a:schemeClr val="accent4"/>
                </a:solidFill>
              </a:rPr>
              <a:t>http://thesoftcopy.in/2022/09/27/vrishabhavathi-river-to-be-cleaned-by-2024</a:t>
            </a:r>
            <a:r>
              <a:rPr lang="en-IN" dirty="0" smtClean="0">
                <a:solidFill>
                  <a:schemeClr val="accent4"/>
                </a:solidFill>
              </a:rPr>
              <a:t>/</a:t>
            </a:r>
            <a:endParaRPr lang="en-IN" dirty="0">
              <a:solidFill>
                <a:schemeClr val="accent4"/>
              </a:solidFill>
            </a:endParaRPr>
          </a:p>
        </p:txBody>
      </p:sp>
    </p:spTree>
    <p:extLst>
      <p:ext uri="{BB962C8B-B14F-4D97-AF65-F5344CB8AC3E}">
        <p14:creationId xmlns:p14="http://schemas.microsoft.com/office/powerpoint/2010/main" val="18428681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5627" y="1176579"/>
            <a:ext cx="8839200" cy="2169825"/>
          </a:xfrm>
          <a:prstGeom prst="rect">
            <a:avLst/>
          </a:prstGeom>
        </p:spPr>
        <p:txBody>
          <a:bodyPr wrap="square">
            <a:spAutoFit/>
          </a:bodyPr>
          <a:lstStyle/>
          <a:p>
            <a:pPr marL="342900" indent="-342900">
              <a:lnSpc>
                <a:spcPct val="150000"/>
              </a:lnSpc>
              <a:buAutoNum type="arabicPeriod"/>
            </a:pPr>
            <a:r>
              <a:rPr lang="en-IN" b="1" dirty="0" smtClean="0">
                <a:solidFill>
                  <a:schemeClr val="bg2">
                    <a:lumMod val="25000"/>
                  </a:schemeClr>
                </a:solidFill>
              </a:rPr>
              <a:t>The entire team of CES </a:t>
            </a:r>
            <a:r>
              <a:rPr lang="en-IN" b="1" dirty="0" err="1">
                <a:solidFill>
                  <a:schemeClr val="bg2">
                    <a:lumMod val="25000"/>
                  </a:schemeClr>
                </a:solidFill>
              </a:rPr>
              <a:t>dept</a:t>
            </a:r>
            <a:r>
              <a:rPr lang="en-IN" b="1" dirty="0">
                <a:solidFill>
                  <a:schemeClr val="bg2">
                    <a:lumMod val="25000"/>
                  </a:schemeClr>
                </a:solidFill>
              </a:rPr>
              <a:t>, </a:t>
            </a:r>
            <a:r>
              <a:rPr lang="en-IN" b="1" dirty="0" smtClean="0">
                <a:solidFill>
                  <a:schemeClr val="bg2">
                    <a:lumMod val="25000"/>
                  </a:schemeClr>
                </a:solidFill>
              </a:rPr>
              <a:t>IISC, </a:t>
            </a:r>
            <a:r>
              <a:rPr lang="en-IN" b="1" dirty="0">
                <a:solidFill>
                  <a:schemeClr val="bg2">
                    <a:lumMod val="25000"/>
                  </a:schemeClr>
                </a:solidFill>
              </a:rPr>
              <a:t>for providing an opportunity to present the </a:t>
            </a:r>
            <a:r>
              <a:rPr lang="en-IN" b="1" dirty="0" smtClean="0">
                <a:solidFill>
                  <a:schemeClr val="bg2">
                    <a:lumMod val="25000"/>
                  </a:schemeClr>
                </a:solidFill>
              </a:rPr>
              <a:t>project</a:t>
            </a:r>
            <a:endParaRPr lang="en-IN" b="1" dirty="0">
              <a:solidFill>
                <a:schemeClr val="bg2">
                  <a:lumMod val="25000"/>
                </a:schemeClr>
              </a:solidFill>
            </a:endParaRPr>
          </a:p>
          <a:p>
            <a:pPr marL="342900" indent="-342900">
              <a:lnSpc>
                <a:spcPct val="150000"/>
              </a:lnSpc>
              <a:buAutoNum type="arabicPeriod"/>
            </a:pPr>
            <a:r>
              <a:rPr lang="en-IN" b="1" dirty="0">
                <a:solidFill>
                  <a:schemeClr val="bg2">
                    <a:lumMod val="25000"/>
                  </a:schemeClr>
                </a:solidFill>
              </a:rPr>
              <a:t>School Principal and teachers for the guidance</a:t>
            </a:r>
          </a:p>
          <a:p>
            <a:pPr marL="342900" indent="-342900">
              <a:lnSpc>
                <a:spcPct val="150000"/>
              </a:lnSpc>
              <a:buAutoNum type="arabicPeriod"/>
            </a:pPr>
            <a:r>
              <a:rPr lang="en-IN" b="1" dirty="0">
                <a:solidFill>
                  <a:schemeClr val="bg2">
                    <a:lumMod val="25000"/>
                  </a:schemeClr>
                </a:solidFill>
              </a:rPr>
              <a:t>My classmates and friends for helping in the </a:t>
            </a:r>
            <a:r>
              <a:rPr lang="en-IN" b="1" dirty="0" smtClean="0">
                <a:solidFill>
                  <a:schemeClr val="bg2">
                    <a:lumMod val="25000"/>
                  </a:schemeClr>
                </a:solidFill>
              </a:rPr>
              <a:t>project</a:t>
            </a:r>
          </a:p>
          <a:p>
            <a:pPr marL="342900" indent="-342900">
              <a:lnSpc>
                <a:spcPct val="150000"/>
              </a:lnSpc>
              <a:buAutoNum type="arabicPeriod"/>
            </a:pPr>
            <a:r>
              <a:rPr lang="en-IN" b="1" dirty="0" smtClean="0">
                <a:solidFill>
                  <a:schemeClr val="bg2">
                    <a:lumMod val="25000"/>
                  </a:schemeClr>
                </a:solidFill>
              </a:rPr>
              <a:t>My neighbours and all the residents who cooperated with the survey</a:t>
            </a:r>
            <a:endParaRPr lang="en-IN" b="1" dirty="0">
              <a:solidFill>
                <a:schemeClr val="bg2">
                  <a:lumMod val="25000"/>
                </a:schemeClr>
              </a:solidFill>
            </a:endParaRPr>
          </a:p>
        </p:txBody>
      </p:sp>
      <p:sp>
        <p:nvSpPr>
          <p:cNvPr id="3" name="Rectangle 2"/>
          <p:cNvSpPr/>
          <p:nvPr/>
        </p:nvSpPr>
        <p:spPr>
          <a:xfrm>
            <a:off x="2819400" y="395991"/>
            <a:ext cx="2743200" cy="400110"/>
          </a:xfrm>
          <a:prstGeom prst="rect">
            <a:avLst/>
          </a:prstGeom>
        </p:spPr>
        <p:txBody>
          <a:bodyPr wrap="square">
            <a:spAutoFit/>
          </a:bodyPr>
          <a:lstStyle/>
          <a:p>
            <a:r>
              <a:rPr lang="en-IN" sz="2000" b="1" u="sng" dirty="0">
                <a:solidFill>
                  <a:srgbClr val="FF0000"/>
                </a:solidFill>
              </a:rPr>
              <a:t>Acknowledgement</a:t>
            </a: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8784" b="89865" l="4412" r="97353">
                        <a14:foregroundMark x1="11765" y1="17568" x2="11765" y2="17568"/>
                        <a14:foregroundMark x1="17941" y1="43243" x2="17941" y2="43243"/>
                      </a14:backgroundRemoval>
                    </a14:imgEffect>
                  </a14:imgLayer>
                </a14:imgProps>
              </a:ext>
            </a:extLst>
          </a:blip>
          <a:stretch>
            <a:fillRect/>
          </a:stretch>
        </p:blipFill>
        <p:spPr>
          <a:xfrm>
            <a:off x="2362200" y="3334892"/>
            <a:ext cx="3962400" cy="1724809"/>
          </a:xfrm>
          <a:prstGeom prst="rect">
            <a:avLst/>
          </a:prstGeom>
        </p:spPr>
      </p:pic>
      <p:sp>
        <p:nvSpPr>
          <p:cNvPr id="6" name="TextBox 5"/>
          <p:cNvSpPr txBox="1"/>
          <p:nvPr/>
        </p:nvSpPr>
        <p:spPr>
          <a:xfrm>
            <a:off x="3657600" y="5059702"/>
            <a:ext cx="4038600" cy="369332"/>
          </a:xfrm>
          <a:prstGeom prst="rect">
            <a:avLst/>
          </a:prstGeom>
          <a:noFill/>
        </p:spPr>
        <p:txBody>
          <a:bodyPr wrap="square" rtlCol="0">
            <a:spAutoFit/>
          </a:bodyPr>
          <a:lstStyle/>
          <a:p>
            <a:r>
              <a:rPr lang="en-US" dirty="0" smtClean="0"/>
              <a:t>By </a:t>
            </a:r>
            <a:r>
              <a:rPr lang="en-IN" b="1" dirty="0" smtClean="0"/>
              <a:t>:- Madhavi.M.G, X </a:t>
            </a:r>
            <a:r>
              <a:rPr lang="en-IN" b="1" dirty="0" err="1" smtClean="0"/>
              <a:t>Std</a:t>
            </a:r>
            <a:endParaRPr lang="en-IN" dirty="0"/>
          </a:p>
        </p:txBody>
      </p:sp>
      <p:pic>
        <p:nvPicPr>
          <p:cNvPr id="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28528" r="83580"/>
          <a:stretch/>
        </p:blipFill>
        <p:spPr bwMode="auto">
          <a:xfrm>
            <a:off x="545536" y="5686364"/>
            <a:ext cx="1219200" cy="96908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77799"/>
          <a:stretch/>
        </p:blipFill>
        <p:spPr bwMode="auto">
          <a:xfrm>
            <a:off x="1764736" y="5717256"/>
            <a:ext cx="7226864" cy="29298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71170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00400" y="373381"/>
            <a:ext cx="2895600" cy="584775"/>
          </a:xfrm>
          <a:prstGeom prst="rect">
            <a:avLst/>
          </a:prstGeom>
          <a:noFill/>
        </p:spPr>
        <p:txBody>
          <a:bodyPr wrap="square" rtlCol="0">
            <a:spAutoFit/>
          </a:bodyPr>
          <a:lstStyle/>
          <a:p>
            <a:r>
              <a:rPr lang="en-IN" sz="3200" u="sng" dirty="0" smtClean="0">
                <a:solidFill>
                  <a:srgbClr val="FF0000"/>
                </a:solidFill>
              </a:rPr>
              <a:t>OBJECTIVES</a:t>
            </a:r>
            <a:endParaRPr lang="en-IN" sz="3200" u="sng" dirty="0">
              <a:solidFill>
                <a:srgbClr val="FF0000"/>
              </a:solidFill>
            </a:endParaRPr>
          </a:p>
        </p:txBody>
      </p:sp>
      <p:sp>
        <p:nvSpPr>
          <p:cNvPr id="3" name="TextBox 2"/>
          <p:cNvSpPr txBox="1"/>
          <p:nvPr/>
        </p:nvSpPr>
        <p:spPr>
          <a:xfrm>
            <a:off x="533400" y="1295400"/>
            <a:ext cx="8229600" cy="4524315"/>
          </a:xfrm>
          <a:prstGeom prst="rect">
            <a:avLst/>
          </a:prstGeom>
          <a:noFill/>
        </p:spPr>
        <p:txBody>
          <a:bodyPr wrap="square" rtlCol="0">
            <a:spAutoFit/>
          </a:bodyPr>
          <a:lstStyle/>
          <a:p>
            <a:pPr marL="342900" indent="-342900">
              <a:lnSpc>
                <a:spcPct val="200000"/>
              </a:lnSpc>
              <a:buAutoNum type="arabicPeriod"/>
            </a:pPr>
            <a:r>
              <a:rPr lang="en-IN" sz="2400" dirty="0" smtClean="0">
                <a:latin typeface="Arial" pitchFamily="34" charset="0"/>
                <a:cs typeface="Arial" pitchFamily="34" charset="0"/>
              </a:rPr>
              <a:t>To find out how concerned the authorities are about the </a:t>
            </a:r>
            <a:r>
              <a:rPr lang="en-IN" sz="2400" dirty="0" err="1">
                <a:latin typeface="Arial" pitchFamily="34" charset="0"/>
                <a:cs typeface="Arial" pitchFamily="34" charset="0"/>
              </a:rPr>
              <a:t>V</a:t>
            </a:r>
            <a:r>
              <a:rPr lang="en-IN" sz="2400" dirty="0" err="1" smtClean="0">
                <a:latin typeface="Arial" pitchFamily="34" charset="0"/>
                <a:cs typeface="Arial" pitchFamily="34" charset="0"/>
              </a:rPr>
              <a:t>rishabhavati</a:t>
            </a:r>
            <a:endParaRPr lang="en-IN" sz="2400" dirty="0" smtClean="0">
              <a:latin typeface="Arial" pitchFamily="34" charset="0"/>
              <a:cs typeface="Arial" pitchFamily="34" charset="0"/>
            </a:endParaRPr>
          </a:p>
          <a:p>
            <a:pPr marL="342900" indent="-342900">
              <a:lnSpc>
                <a:spcPct val="200000"/>
              </a:lnSpc>
              <a:buAutoNum type="arabicPeriod"/>
            </a:pPr>
            <a:r>
              <a:rPr lang="en-IN" sz="2400" dirty="0" smtClean="0">
                <a:latin typeface="Arial" pitchFamily="34" charset="0"/>
                <a:cs typeface="Arial" pitchFamily="34" charset="0"/>
              </a:rPr>
              <a:t>To understand various  activities of restoration undertaken by the authorities</a:t>
            </a:r>
          </a:p>
          <a:p>
            <a:pPr marL="342900" indent="-342900">
              <a:lnSpc>
                <a:spcPct val="200000"/>
              </a:lnSpc>
              <a:buAutoNum type="arabicPeriod"/>
            </a:pPr>
            <a:r>
              <a:rPr lang="en-IN" sz="2400" dirty="0" smtClean="0">
                <a:latin typeface="Arial" pitchFamily="34" charset="0"/>
                <a:cs typeface="Arial" pitchFamily="34" charset="0"/>
              </a:rPr>
              <a:t>To know if there is any  major change after the restoration works, in bore-well water quality .</a:t>
            </a:r>
            <a:endParaRPr lang="en-IN" sz="2400" dirty="0">
              <a:latin typeface="Arial" pitchFamily="34" charset="0"/>
              <a:cs typeface="Arial" pitchFamily="34" charset="0"/>
            </a:endParaRPr>
          </a:p>
        </p:txBody>
      </p:sp>
    </p:spTree>
    <p:extLst>
      <p:ext uri="{BB962C8B-B14F-4D97-AF65-F5344CB8AC3E}">
        <p14:creationId xmlns:p14="http://schemas.microsoft.com/office/powerpoint/2010/main" val="20157976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990600"/>
            <a:ext cx="8610600" cy="2308324"/>
          </a:xfrm>
          <a:prstGeom prst="rect">
            <a:avLst/>
          </a:prstGeom>
          <a:noFill/>
        </p:spPr>
        <p:txBody>
          <a:bodyPr wrap="square" rtlCol="0">
            <a:spAutoFit/>
          </a:bodyPr>
          <a:lstStyle/>
          <a:p>
            <a:pPr>
              <a:lnSpc>
                <a:spcPct val="150000"/>
              </a:lnSpc>
            </a:pPr>
            <a:r>
              <a:rPr lang="en-IN" sz="2400" dirty="0" smtClean="0">
                <a:solidFill>
                  <a:srgbClr val="002060"/>
                </a:solidFill>
              </a:rPr>
              <a:t>Since </a:t>
            </a:r>
            <a:r>
              <a:rPr lang="en-IN" sz="2400" dirty="0" smtClean="0">
                <a:solidFill>
                  <a:srgbClr val="002060"/>
                </a:solidFill>
              </a:rPr>
              <a:t>I did not get a proper list, I just copied some headlines of articles appeared in online news</a:t>
            </a:r>
            <a:r>
              <a:rPr lang="en-IN" sz="2400" dirty="0" smtClean="0">
                <a:solidFill>
                  <a:srgbClr val="002060"/>
                </a:solidFill>
              </a:rPr>
              <a:t>. All the below articles show that there are umpteen number of concerns raised from all sectors about the river. </a:t>
            </a:r>
            <a:endParaRPr lang="en-IN" sz="2400" dirty="0">
              <a:solidFill>
                <a:srgbClr val="002060"/>
              </a:solidFill>
            </a:endParaRPr>
          </a:p>
        </p:txBody>
      </p:sp>
      <p:sp>
        <p:nvSpPr>
          <p:cNvPr id="5" name="TextBox 4"/>
          <p:cNvSpPr txBox="1"/>
          <p:nvPr/>
        </p:nvSpPr>
        <p:spPr>
          <a:xfrm>
            <a:off x="290384" y="3298924"/>
            <a:ext cx="8610600" cy="3277820"/>
          </a:xfrm>
          <a:prstGeom prst="rect">
            <a:avLst/>
          </a:prstGeom>
          <a:noFill/>
        </p:spPr>
        <p:txBody>
          <a:bodyPr wrap="square" rtlCol="0">
            <a:spAutoFit/>
          </a:bodyPr>
          <a:lstStyle/>
          <a:p>
            <a:pPr>
              <a:lnSpc>
                <a:spcPct val="150000"/>
              </a:lnSpc>
            </a:pPr>
            <a:endParaRPr lang="en-IN" sz="700" dirty="0"/>
          </a:p>
          <a:p>
            <a:pPr marL="285750" indent="-285750">
              <a:lnSpc>
                <a:spcPct val="150000"/>
              </a:lnSpc>
              <a:buFont typeface="Arial" pitchFamily="34" charset="0"/>
              <a:buChar char="•"/>
            </a:pPr>
            <a:r>
              <a:rPr lang="en-IN" dirty="0" smtClean="0"/>
              <a:t>“</a:t>
            </a:r>
            <a:r>
              <a:rPr lang="en-IN" dirty="0" smtClean="0"/>
              <a:t>The </a:t>
            </a:r>
            <a:r>
              <a:rPr lang="en-IN" dirty="0"/>
              <a:t>state government </a:t>
            </a:r>
            <a:r>
              <a:rPr lang="en-IN" u="sng" dirty="0"/>
              <a:t>missed the </a:t>
            </a:r>
            <a:r>
              <a:rPr lang="en-IN" u="sng" dirty="0" smtClean="0"/>
              <a:t>deadline</a:t>
            </a:r>
            <a:r>
              <a:rPr lang="en-IN" u="sng" dirty="0"/>
              <a:t> of Dec. 2020 for commissioning of Sewage treatment plants </a:t>
            </a:r>
            <a:r>
              <a:rPr lang="en-IN" dirty="0"/>
              <a:t>in the </a:t>
            </a:r>
            <a:r>
              <a:rPr lang="en-IN" dirty="0" smtClean="0"/>
              <a:t>valley”</a:t>
            </a:r>
          </a:p>
          <a:p>
            <a:pPr>
              <a:lnSpc>
                <a:spcPct val="150000"/>
              </a:lnSpc>
            </a:pPr>
            <a:endParaRPr lang="en-IN" dirty="0"/>
          </a:p>
          <a:p>
            <a:pPr marL="285750" indent="-285750" latinLnBrk="1">
              <a:lnSpc>
                <a:spcPct val="150000"/>
              </a:lnSpc>
              <a:buFont typeface="Arial" pitchFamily="34" charset="0"/>
              <a:buChar char="•"/>
            </a:pPr>
            <a:r>
              <a:rPr lang="en-IN" dirty="0" smtClean="0"/>
              <a:t>“KSPCB </a:t>
            </a:r>
            <a:r>
              <a:rPr lang="en-IN" dirty="0"/>
              <a:t>has </a:t>
            </a:r>
            <a:r>
              <a:rPr lang="en-IN" u="sng" dirty="0"/>
              <a:t>set up a committee </a:t>
            </a:r>
            <a:r>
              <a:rPr lang="en-IN" dirty="0"/>
              <a:t>that is working towards safeguarding </a:t>
            </a:r>
            <a:r>
              <a:rPr lang="en-IN" dirty="0" err="1"/>
              <a:t>Vrushabhavathi</a:t>
            </a:r>
            <a:r>
              <a:rPr lang="en-IN" dirty="0"/>
              <a:t> valley from pollution. The committee is headed by the KSPCB member-secretary and includes a representative from CREDAI, a wastewater engineering expert and </a:t>
            </a:r>
            <a:r>
              <a:rPr lang="en-IN" dirty="0" err="1" smtClean="0"/>
              <a:t>Namami</a:t>
            </a:r>
            <a:r>
              <a:rPr lang="en-IN" dirty="0" smtClean="0"/>
              <a:t> Vrishabhavathi </a:t>
            </a:r>
            <a:r>
              <a:rPr lang="en-IN" dirty="0"/>
              <a:t>Foundation member, </a:t>
            </a:r>
            <a:r>
              <a:rPr lang="en-IN" dirty="0" err="1" smtClean="0"/>
              <a:t>Niveditha</a:t>
            </a:r>
            <a:r>
              <a:rPr lang="en-IN" dirty="0" smtClean="0"/>
              <a:t> </a:t>
            </a:r>
            <a:r>
              <a:rPr lang="en-IN" dirty="0" err="1" smtClean="0"/>
              <a:t>Sunkad</a:t>
            </a:r>
            <a:r>
              <a:rPr lang="en-IN" dirty="0" smtClean="0"/>
              <a:t>”</a:t>
            </a:r>
            <a:endParaRPr lang="en-IN" dirty="0"/>
          </a:p>
        </p:txBody>
      </p:sp>
      <p:sp>
        <p:nvSpPr>
          <p:cNvPr id="2" name="Rectangle 1"/>
          <p:cNvSpPr/>
          <p:nvPr/>
        </p:nvSpPr>
        <p:spPr>
          <a:xfrm>
            <a:off x="2448697" y="304800"/>
            <a:ext cx="4667881" cy="578492"/>
          </a:xfrm>
          <a:prstGeom prst="rect">
            <a:avLst/>
          </a:prstGeom>
        </p:spPr>
        <p:txBody>
          <a:bodyPr wrap="none">
            <a:spAutoFit/>
          </a:bodyPr>
          <a:lstStyle/>
          <a:p>
            <a:pPr>
              <a:lnSpc>
                <a:spcPct val="150000"/>
              </a:lnSpc>
            </a:pPr>
            <a:r>
              <a:rPr lang="en-IN" sz="2400" u="sng" dirty="0">
                <a:solidFill>
                  <a:srgbClr val="FF0000"/>
                </a:solidFill>
              </a:rPr>
              <a:t>RESTORATION WORK  SINCE 2014</a:t>
            </a:r>
            <a:endParaRPr lang="en-IN" sz="2400" u="sng" dirty="0">
              <a:solidFill>
                <a:srgbClr val="FF0000"/>
              </a:solidFill>
            </a:endParaRPr>
          </a:p>
        </p:txBody>
      </p:sp>
    </p:spTree>
    <p:extLst>
      <p:ext uri="{BB962C8B-B14F-4D97-AF65-F5344CB8AC3E}">
        <p14:creationId xmlns:p14="http://schemas.microsoft.com/office/powerpoint/2010/main" val="36152801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821" y="152399"/>
            <a:ext cx="9144000" cy="2585323"/>
          </a:xfrm>
          <a:prstGeom prst="rect">
            <a:avLst/>
          </a:prstGeom>
        </p:spPr>
        <p:txBody>
          <a:bodyPr wrap="square">
            <a:spAutoFit/>
          </a:bodyPr>
          <a:lstStyle/>
          <a:p>
            <a:pPr marL="285750" indent="-285750">
              <a:lnSpc>
                <a:spcPct val="150000"/>
              </a:lnSpc>
              <a:buFont typeface="Arial" pitchFamily="34" charset="0"/>
              <a:buChar char="•"/>
            </a:pPr>
            <a:r>
              <a:rPr lang="en-IN" b="1" dirty="0" smtClean="0"/>
              <a:t>“In </a:t>
            </a:r>
            <a:r>
              <a:rPr lang="en-IN" b="1" dirty="0"/>
              <a:t>July 2021, Minister for Environment and Tourism C P </a:t>
            </a:r>
            <a:r>
              <a:rPr lang="en-IN" b="1" dirty="0" err="1"/>
              <a:t>Yogeeshwara</a:t>
            </a:r>
            <a:r>
              <a:rPr lang="en-IN" b="1" dirty="0"/>
              <a:t> announced a </a:t>
            </a:r>
            <a:r>
              <a:rPr lang="en-IN" b="1" u="sng" dirty="0"/>
              <a:t>Rs.</a:t>
            </a:r>
            <a:r>
              <a:rPr lang="en-IN" u="sng" dirty="0"/>
              <a:t> </a:t>
            </a:r>
            <a:r>
              <a:rPr lang="en-IN" b="1" u="sng" dirty="0"/>
              <a:t>1500 </a:t>
            </a:r>
            <a:r>
              <a:rPr lang="en-IN" b="1" u="sng" dirty="0" smtClean="0"/>
              <a:t>crores scheme for </a:t>
            </a:r>
            <a:r>
              <a:rPr lang="en-IN" b="1" u="sng" dirty="0"/>
              <a:t>the rejuve</a:t>
            </a:r>
            <a:r>
              <a:rPr lang="en-IN" b="1" dirty="0"/>
              <a:t>nation of the river</a:t>
            </a:r>
            <a:r>
              <a:rPr lang="en-IN" dirty="0"/>
              <a:t>. The scheme aims to treat 1,500 MLD of waste water scientifically in three stages to fill tanks and lakes in the area so it can be used for agricultural purposes by the </a:t>
            </a:r>
            <a:r>
              <a:rPr lang="en-IN" dirty="0" smtClean="0"/>
              <a:t>farmers.24-Feb-2022</a:t>
            </a:r>
            <a:r>
              <a:rPr lang="en-IN" dirty="0" smtClean="0">
                <a:hlinkClick r:id="rId2"/>
              </a:rPr>
              <a:t>”</a:t>
            </a:r>
            <a:r>
              <a:rPr lang="en-IN" dirty="0">
                <a:hlinkClick r:id="rId2"/>
              </a:rPr>
              <a:t/>
            </a:r>
            <a:br>
              <a:rPr lang="en-IN" dirty="0">
                <a:hlinkClick r:id="rId2"/>
              </a:rPr>
            </a:br>
            <a:endParaRPr lang="en-IN" dirty="0"/>
          </a:p>
        </p:txBody>
      </p:sp>
      <p:sp>
        <p:nvSpPr>
          <p:cNvPr id="5" name="Rectangle 4"/>
          <p:cNvSpPr/>
          <p:nvPr/>
        </p:nvSpPr>
        <p:spPr>
          <a:xfrm>
            <a:off x="234252" y="2773779"/>
            <a:ext cx="8839200" cy="1338828"/>
          </a:xfrm>
          <a:prstGeom prst="rect">
            <a:avLst/>
          </a:prstGeom>
        </p:spPr>
        <p:txBody>
          <a:bodyPr wrap="square">
            <a:spAutoFit/>
          </a:bodyPr>
          <a:lstStyle/>
          <a:p>
            <a:pPr marL="285750" indent="-285750">
              <a:lnSpc>
                <a:spcPct val="150000"/>
              </a:lnSpc>
              <a:buFont typeface="Arial" pitchFamily="34" charset="0"/>
              <a:buChar char="•"/>
            </a:pPr>
            <a:r>
              <a:rPr lang="en-IN" dirty="0" smtClean="0"/>
              <a:t>“16-Jun-2021</a:t>
            </a:r>
            <a:r>
              <a:rPr lang="en-IN" dirty="0"/>
              <a:t> — In order to </a:t>
            </a:r>
            <a:r>
              <a:rPr lang="en-IN" b="1" dirty="0"/>
              <a:t>rejuvenate</a:t>
            </a:r>
            <a:r>
              <a:rPr lang="en-IN" dirty="0"/>
              <a:t> the </a:t>
            </a:r>
            <a:r>
              <a:rPr lang="en-IN" b="1" dirty="0"/>
              <a:t>river</a:t>
            </a:r>
            <a:r>
              <a:rPr lang="en-IN" dirty="0"/>
              <a:t>, the two main issues like disposal of effluent, both domestic and industrial waste water, and solid waste </a:t>
            </a:r>
            <a:r>
              <a:rPr lang="en-IN" dirty="0" smtClean="0"/>
              <a:t>..”</a:t>
            </a:r>
          </a:p>
        </p:txBody>
      </p:sp>
      <p:sp>
        <p:nvSpPr>
          <p:cNvPr id="2" name="Rectangle 1"/>
          <p:cNvSpPr/>
          <p:nvPr/>
        </p:nvSpPr>
        <p:spPr>
          <a:xfrm>
            <a:off x="101052" y="4258876"/>
            <a:ext cx="9105601" cy="2169825"/>
          </a:xfrm>
          <a:prstGeom prst="rect">
            <a:avLst/>
          </a:prstGeom>
        </p:spPr>
        <p:txBody>
          <a:bodyPr wrap="square">
            <a:spAutoFit/>
          </a:bodyPr>
          <a:lstStyle/>
          <a:p>
            <a:pPr marL="285750" indent="-285750">
              <a:lnSpc>
                <a:spcPct val="150000"/>
              </a:lnSpc>
              <a:buFont typeface="Wingdings" panose="05000000000000000000" pitchFamily="2" charset="2"/>
              <a:buChar char="§"/>
            </a:pPr>
            <a:r>
              <a:rPr lang="en-IN" dirty="0" smtClean="0"/>
              <a:t>“The </a:t>
            </a:r>
            <a:r>
              <a:rPr lang="en-IN" dirty="0"/>
              <a:t>Karnataka State Pollution Control Board (KSPCB) has </a:t>
            </a:r>
            <a:r>
              <a:rPr lang="en-IN" u="sng" dirty="0"/>
              <a:t>warned against illegal dumping and discharge of industrial waste into the river</a:t>
            </a:r>
            <a:r>
              <a:rPr lang="en-IN" dirty="0"/>
              <a:t>. Shiva Kumar, an official from the KSPCB said, “there has been illegal entry of sewage from the city and a few industries are not abiding by the regulations of KSPCB and are dumping their untreated waste into the river water.”</a:t>
            </a:r>
          </a:p>
        </p:txBody>
      </p:sp>
    </p:spTree>
    <p:extLst>
      <p:ext uri="{BB962C8B-B14F-4D97-AF65-F5344CB8AC3E}">
        <p14:creationId xmlns:p14="http://schemas.microsoft.com/office/powerpoint/2010/main" val="27325819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599" y="376881"/>
            <a:ext cx="8750643" cy="1269578"/>
          </a:xfrm>
          <a:prstGeom prst="rect">
            <a:avLst/>
          </a:prstGeom>
        </p:spPr>
        <p:txBody>
          <a:bodyPr wrap="square">
            <a:spAutoFit/>
          </a:bodyPr>
          <a:lstStyle/>
          <a:p>
            <a:pPr marL="285750" indent="-285750">
              <a:lnSpc>
                <a:spcPct val="150000"/>
              </a:lnSpc>
              <a:buFont typeface="Arial" panose="020B0604020202020204" pitchFamily="34" charset="0"/>
              <a:buChar char="•"/>
            </a:pPr>
            <a:r>
              <a:rPr lang="en-IN" sz="1700" dirty="0" smtClean="0">
                <a:latin typeface="Arial" pitchFamily="34" charset="0"/>
                <a:cs typeface="Arial" pitchFamily="34" charset="0"/>
              </a:rPr>
              <a:t>“September </a:t>
            </a:r>
            <a:r>
              <a:rPr lang="en-IN" sz="1700" dirty="0">
                <a:latin typeface="Arial" pitchFamily="34" charset="0"/>
                <a:cs typeface="Arial" pitchFamily="34" charset="0"/>
              </a:rPr>
              <a:t>27 2022- The Bangalore Water Supply and Sewage Board (</a:t>
            </a:r>
            <a:r>
              <a:rPr lang="en-IN" sz="1700" u="sng" dirty="0">
                <a:latin typeface="Arial" pitchFamily="34" charset="0"/>
                <a:cs typeface="Arial" pitchFamily="34" charset="0"/>
              </a:rPr>
              <a:t>BWSSB) has invested Rs 500 crores  for new Sewage Treatment Plants(STPs)</a:t>
            </a:r>
            <a:r>
              <a:rPr lang="en-IN" sz="1700" dirty="0">
                <a:latin typeface="Arial" pitchFamily="34" charset="0"/>
                <a:cs typeface="Arial" pitchFamily="34" charset="0"/>
              </a:rPr>
              <a:t> that will ensure that no sewage discharge flows into  the Vrishabhavathi river by 2024</a:t>
            </a:r>
            <a:r>
              <a:rPr lang="en-IN" sz="1700" dirty="0" smtClean="0">
                <a:latin typeface="Arial" pitchFamily="34" charset="0"/>
                <a:cs typeface="Arial" pitchFamily="34" charset="0"/>
              </a:rPr>
              <a:t>.”</a:t>
            </a:r>
            <a:endParaRPr lang="en-IN" sz="1700" dirty="0" smtClean="0">
              <a:latin typeface="Arial" pitchFamily="34" charset="0"/>
              <a:cs typeface="Arial" pitchFamily="34" charset="0"/>
            </a:endParaRPr>
          </a:p>
        </p:txBody>
      </p:sp>
      <p:sp>
        <p:nvSpPr>
          <p:cNvPr id="4" name="Rectangle 3"/>
          <p:cNvSpPr/>
          <p:nvPr/>
        </p:nvSpPr>
        <p:spPr>
          <a:xfrm>
            <a:off x="201826" y="1828800"/>
            <a:ext cx="8686800" cy="1221104"/>
          </a:xfrm>
          <a:prstGeom prst="rect">
            <a:avLst/>
          </a:prstGeom>
        </p:spPr>
        <p:txBody>
          <a:bodyPr wrap="square">
            <a:spAutoFit/>
          </a:bodyPr>
          <a:lstStyle/>
          <a:p>
            <a:pPr marL="285750" indent="-285750">
              <a:lnSpc>
                <a:spcPct val="150000"/>
              </a:lnSpc>
              <a:buFont typeface="Arial" panose="020B0604020202020204" pitchFamily="34" charset="0"/>
              <a:buChar char="•"/>
            </a:pPr>
            <a:r>
              <a:rPr lang="en-IN" sz="1700" dirty="0">
                <a:latin typeface="Arial" pitchFamily="34" charset="0"/>
                <a:cs typeface="Arial" pitchFamily="34" charset="0"/>
              </a:rPr>
              <a:t>“</a:t>
            </a:r>
            <a:r>
              <a:rPr lang="en-IN" sz="1700" u="sng" dirty="0">
                <a:latin typeface="Arial" pitchFamily="34" charset="0"/>
                <a:cs typeface="Arial" pitchFamily="34" charset="0"/>
              </a:rPr>
              <a:t>A PIL has been filed </a:t>
            </a:r>
            <a:r>
              <a:rPr lang="en-IN" sz="1700" dirty="0">
                <a:latin typeface="Arial" pitchFamily="34" charset="0"/>
                <a:cs typeface="Arial" pitchFamily="34" charset="0"/>
              </a:rPr>
              <a:t>vide no. W.P. No. 6961/2020 dated 12.10.2020 by Honourable High Court of Karnataka </a:t>
            </a:r>
            <a:r>
              <a:rPr lang="en-IN" sz="1700" u="sng" dirty="0">
                <a:latin typeface="Arial" pitchFamily="34" charset="0"/>
                <a:cs typeface="Arial" pitchFamily="34" charset="0"/>
              </a:rPr>
              <a:t>in respect of pollution caused to </a:t>
            </a:r>
            <a:r>
              <a:rPr lang="en-IN" sz="1700" u="sng" dirty="0" err="1">
                <a:latin typeface="Arial" pitchFamily="34" charset="0"/>
                <a:cs typeface="Arial" pitchFamily="34" charset="0"/>
              </a:rPr>
              <a:t>Vrishabhavathi</a:t>
            </a:r>
            <a:r>
              <a:rPr lang="en-IN" sz="1700" u="sng" dirty="0">
                <a:latin typeface="Arial" pitchFamily="34" charset="0"/>
                <a:cs typeface="Arial" pitchFamily="34" charset="0"/>
              </a:rPr>
              <a:t> River Valley</a:t>
            </a:r>
            <a:r>
              <a:rPr lang="en-IN" sz="1700" dirty="0">
                <a:latin typeface="Arial" pitchFamily="34" charset="0"/>
                <a:cs typeface="Arial" pitchFamily="34" charset="0"/>
              </a:rPr>
              <a:t> in the jurisdiction of Bengaluru city.”</a:t>
            </a:r>
          </a:p>
        </p:txBody>
      </p:sp>
      <p:sp>
        <p:nvSpPr>
          <p:cNvPr id="5" name="Rectangle 4"/>
          <p:cNvSpPr/>
          <p:nvPr/>
        </p:nvSpPr>
        <p:spPr>
          <a:xfrm>
            <a:off x="228599" y="3124200"/>
            <a:ext cx="8686800" cy="1661993"/>
          </a:xfrm>
          <a:prstGeom prst="rect">
            <a:avLst/>
          </a:prstGeom>
        </p:spPr>
        <p:txBody>
          <a:bodyPr wrap="square">
            <a:spAutoFit/>
          </a:bodyPr>
          <a:lstStyle/>
          <a:p>
            <a:pPr marL="285750" indent="-285750">
              <a:lnSpc>
                <a:spcPct val="150000"/>
              </a:lnSpc>
              <a:buFont typeface="Arial" panose="020B0604020202020204" pitchFamily="34" charset="0"/>
              <a:buChar char="•"/>
            </a:pPr>
            <a:r>
              <a:rPr lang="en-IN" sz="1700" dirty="0">
                <a:latin typeface="Arial" pitchFamily="34" charset="0"/>
                <a:cs typeface="Arial" pitchFamily="34" charset="0"/>
              </a:rPr>
              <a:t> </a:t>
            </a:r>
            <a:r>
              <a:rPr lang="en-IN" sz="1700" dirty="0" smtClean="0">
                <a:latin typeface="Arial" pitchFamily="34" charset="0"/>
                <a:cs typeface="Arial" pitchFamily="34" charset="0"/>
              </a:rPr>
              <a:t>“</a:t>
            </a:r>
            <a:r>
              <a:rPr lang="en-IN" sz="1700" u="sng" dirty="0" smtClean="0">
                <a:latin typeface="Arial" pitchFamily="34" charset="0"/>
                <a:cs typeface="Arial" pitchFamily="34" charset="0"/>
              </a:rPr>
              <a:t>Honourable </a:t>
            </a:r>
            <a:r>
              <a:rPr lang="en-IN" sz="1700" u="sng" dirty="0">
                <a:latin typeface="Arial" pitchFamily="34" charset="0"/>
                <a:cs typeface="Arial" pitchFamily="34" charset="0"/>
              </a:rPr>
              <a:t>High Court of Karnataka had given directions to appoint CSIR</a:t>
            </a:r>
            <a:r>
              <a:rPr lang="en-IN" sz="1700" dirty="0">
                <a:latin typeface="Arial" pitchFamily="34" charset="0"/>
                <a:cs typeface="Arial" pitchFamily="34" charset="0"/>
              </a:rPr>
              <a:t>-National Environmental Engineering Research Institute </a:t>
            </a:r>
            <a:r>
              <a:rPr lang="en-IN" sz="1700" u="sng" dirty="0">
                <a:latin typeface="Arial" pitchFamily="34" charset="0"/>
                <a:cs typeface="Arial" pitchFamily="34" charset="0"/>
              </a:rPr>
              <a:t>(NEERI) to study the causes/reasons of pollution to </a:t>
            </a:r>
            <a:r>
              <a:rPr lang="en-IN" sz="1700" u="sng" dirty="0" err="1">
                <a:latin typeface="Arial" pitchFamily="34" charset="0"/>
                <a:cs typeface="Arial" pitchFamily="34" charset="0"/>
              </a:rPr>
              <a:t>Vrishabhavathi</a:t>
            </a:r>
            <a:r>
              <a:rPr lang="en-IN" sz="1700" u="sng" dirty="0">
                <a:latin typeface="Arial" pitchFamily="34" charset="0"/>
                <a:cs typeface="Arial" pitchFamily="34" charset="0"/>
              </a:rPr>
              <a:t> River Va</a:t>
            </a:r>
            <a:r>
              <a:rPr lang="en-IN" sz="1700" dirty="0">
                <a:latin typeface="Arial" pitchFamily="34" charset="0"/>
                <a:cs typeface="Arial" pitchFamily="34" charset="0"/>
              </a:rPr>
              <a:t>lley and methodology to be adopted for its protection, restoration and rejuvenation.”</a:t>
            </a:r>
          </a:p>
        </p:txBody>
      </p:sp>
      <p:sp>
        <p:nvSpPr>
          <p:cNvPr id="6" name="Rectangle 5"/>
          <p:cNvSpPr/>
          <p:nvPr/>
        </p:nvSpPr>
        <p:spPr>
          <a:xfrm>
            <a:off x="201826" y="4876800"/>
            <a:ext cx="8942173" cy="1661993"/>
          </a:xfrm>
          <a:prstGeom prst="rect">
            <a:avLst/>
          </a:prstGeom>
        </p:spPr>
        <p:txBody>
          <a:bodyPr wrap="square">
            <a:spAutoFit/>
          </a:bodyPr>
          <a:lstStyle/>
          <a:p>
            <a:pPr marL="285750" indent="-285750">
              <a:lnSpc>
                <a:spcPct val="150000"/>
              </a:lnSpc>
              <a:buFont typeface="Arial" panose="020B0604020202020204" pitchFamily="34" charset="0"/>
              <a:buChar char="•"/>
            </a:pPr>
            <a:r>
              <a:rPr lang="en-IN" sz="1700" dirty="0">
                <a:latin typeface="Arial" pitchFamily="34" charset="0"/>
                <a:cs typeface="Arial" pitchFamily="34" charset="0"/>
              </a:rPr>
              <a:t>“There are 3,304 industries along the river area out of which, </a:t>
            </a:r>
            <a:r>
              <a:rPr lang="en-IN" sz="1700" u="sng" dirty="0">
                <a:latin typeface="Arial" pitchFamily="34" charset="0"/>
                <a:cs typeface="Arial" pitchFamily="34" charset="0"/>
              </a:rPr>
              <a:t>1396 are violating the KSPCB treatment schemes norms</a:t>
            </a:r>
            <a:r>
              <a:rPr lang="en-IN" sz="1700" dirty="0">
                <a:latin typeface="Arial" pitchFamily="34" charset="0"/>
                <a:cs typeface="Arial" pitchFamily="34" charset="0"/>
              </a:rPr>
              <a:t> by discharging untreated waste into the stream. So far action has been taken against 1476 factories and criminal action against 77 factories.”</a:t>
            </a:r>
            <a:endParaRPr lang="en-IN" sz="1700" dirty="0">
              <a:latin typeface="Arial" pitchFamily="34" charset="0"/>
              <a:cs typeface="Arial" pitchFamily="34" charset="0"/>
            </a:endParaRPr>
          </a:p>
        </p:txBody>
      </p:sp>
    </p:spTree>
    <p:extLst>
      <p:ext uri="{BB962C8B-B14F-4D97-AF65-F5344CB8AC3E}">
        <p14:creationId xmlns:p14="http://schemas.microsoft.com/office/powerpoint/2010/main" val="21745792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428625"/>
            <a:ext cx="2038350"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descr="http://thesoftcopy.in/wp-content/uploads/2022/09/Shreshtha_2A_RiverPollu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40878"/>
            <a:ext cx="5945746" cy="35674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5562888" y="2821358"/>
            <a:ext cx="3129176" cy="3869724"/>
          </a:xfrm>
          <a:prstGeom prst="rect">
            <a:avLst/>
          </a:prstGeom>
        </p:spPr>
      </p:pic>
      <p:sp>
        <p:nvSpPr>
          <p:cNvPr id="6" name="TextBox 5"/>
          <p:cNvSpPr txBox="1"/>
          <p:nvPr/>
        </p:nvSpPr>
        <p:spPr>
          <a:xfrm>
            <a:off x="1448873" y="4756220"/>
            <a:ext cx="3352800" cy="369332"/>
          </a:xfrm>
          <a:prstGeom prst="rect">
            <a:avLst/>
          </a:prstGeom>
          <a:noFill/>
        </p:spPr>
        <p:txBody>
          <a:bodyPr wrap="square" rtlCol="0">
            <a:spAutoFit/>
          </a:bodyPr>
          <a:lstStyle/>
          <a:p>
            <a:r>
              <a:rPr lang="en-US" dirty="0" smtClean="0"/>
              <a:t>STPs</a:t>
            </a:r>
            <a:endParaRPr lang="en-IN" dirty="0"/>
          </a:p>
        </p:txBody>
      </p:sp>
      <p:sp>
        <p:nvSpPr>
          <p:cNvPr id="7" name="TextBox 6"/>
          <p:cNvSpPr txBox="1"/>
          <p:nvPr/>
        </p:nvSpPr>
        <p:spPr>
          <a:xfrm>
            <a:off x="6553200" y="6488668"/>
            <a:ext cx="2971800" cy="369332"/>
          </a:xfrm>
          <a:prstGeom prst="rect">
            <a:avLst/>
          </a:prstGeom>
          <a:noFill/>
        </p:spPr>
        <p:txBody>
          <a:bodyPr wrap="square" rtlCol="0">
            <a:spAutoFit/>
          </a:bodyPr>
          <a:lstStyle/>
          <a:p>
            <a:r>
              <a:rPr lang="en-US" dirty="0" smtClean="0"/>
              <a:t>Map of Vrishabhavathi</a:t>
            </a:r>
            <a:endParaRPr lang="en-IN" dirty="0"/>
          </a:p>
        </p:txBody>
      </p:sp>
    </p:spTree>
    <p:extLst>
      <p:ext uri="{BB962C8B-B14F-4D97-AF65-F5344CB8AC3E}">
        <p14:creationId xmlns:p14="http://schemas.microsoft.com/office/powerpoint/2010/main" val="33842140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228600"/>
            <a:ext cx="8915400" cy="6839052"/>
          </a:xfrm>
          <a:prstGeom prst="rect">
            <a:avLst/>
          </a:prstGeom>
          <a:noFill/>
        </p:spPr>
        <p:txBody>
          <a:bodyPr wrap="square" rtlCol="0">
            <a:spAutoFit/>
          </a:bodyPr>
          <a:lstStyle/>
          <a:p>
            <a:pPr>
              <a:lnSpc>
                <a:spcPct val="200000"/>
              </a:lnSpc>
            </a:pPr>
            <a:r>
              <a:rPr lang="en-IN" sz="2400" u="sng" dirty="0" smtClean="0">
                <a:solidFill>
                  <a:srgbClr val="FF0000"/>
                </a:solidFill>
                <a:latin typeface="Arial" pitchFamily="34" charset="0"/>
                <a:cs typeface="Arial" pitchFamily="34" charset="0"/>
              </a:rPr>
              <a:t>MATERIALS AND METHODS</a:t>
            </a:r>
          </a:p>
          <a:p>
            <a:pPr>
              <a:lnSpc>
                <a:spcPct val="200000"/>
              </a:lnSpc>
            </a:pPr>
            <a:endParaRPr lang="en-IN" dirty="0">
              <a:latin typeface="Arial" pitchFamily="34" charset="0"/>
              <a:cs typeface="Arial" pitchFamily="34" charset="0"/>
            </a:endParaRPr>
          </a:p>
          <a:p>
            <a:pPr marL="342900" indent="-342900">
              <a:lnSpc>
                <a:spcPct val="200000"/>
              </a:lnSpc>
              <a:buAutoNum type="arabicPeriod"/>
            </a:pPr>
            <a:r>
              <a:rPr lang="en-IN" sz="1700" dirty="0" smtClean="0">
                <a:latin typeface="Arial" pitchFamily="34" charset="0"/>
                <a:cs typeface="Arial" pitchFamily="34" charset="0"/>
              </a:rPr>
              <a:t>COLLECTED  BOREWELL WATER SAMPLES FROM 13 DIFFERENT HOUSES</a:t>
            </a:r>
          </a:p>
          <a:p>
            <a:pPr marL="342900" indent="-342900">
              <a:lnSpc>
                <a:spcPct val="200000"/>
              </a:lnSpc>
              <a:buAutoNum type="arabicPeriod"/>
            </a:pPr>
            <a:r>
              <a:rPr lang="en-IN" sz="1700" dirty="0" smtClean="0">
                <a:latin typeface="Arial" pitchFamily="34" charset="0"/>
                <a:cs typeface="Arial" pitchFamily="34" charset="0"/>
              </a:rPr>
              <a:t>CONDUCTED A SURVEY AMONG THE RESIDENTS  (DETAILS ARE GIVEN IN SLIDE-)</a:t>
            </a:r>
          </a:p>
          <a:p>
            <a:pPr marL="342900" indent="-342900">
              <a:lnSpc>
                <a:spcPct val="200000"/>
              </a:lnSpc>
              <a:buAutoNum type="arabicPeriod"/>
            </a:pPr>
            <a:r>
              <a:rPr lang="en-IN" sz="1700" dirty="0" smtClean="0">
                <a:latin typeface="Arial" pitchFamily="34" charset="0"/>
                <a:cs typeface="Arial" pitchFamily="34" charset="0"/>
              </a:rPr>
              <a:t>USED WATER TESTING KIT  (NICE CHEMICALS) FOR THE ESTIMATION OF NITRATE, NITRITE AND AMMONIUM.</a:t>
            </a:r>
          </a:p>
          <a:p>
            <a:pPr marL="342900" indent="-342900">
              <a:lnSpc>
                <a:spcPct val="200000"/>
              </a:lnSpc>
              <a:buAutoNum type="arabicPeriod"/>
            </a:pPr>
            <a:r>
              <a:rPr lang="en-IN" sz="1700" dirty="0" smtClean="0">
                <a:latin typeface="Arial" pitchFamily="34" charset="0"/>
                <a:cs typeface="Arial" pitchFamily="34" charset="0"/>
              </a:rPr>
              <a:t>CONDUCTED TEST IN THE SCIENCE LAB (USED  NITRATE REAGENT 1 AND 2, NITRITE REAGENT 1, AMMONIUM REAGENT 1)</a:t>
            </a:r>
          </a:p>
          <a:p>
            <a:pPr marL="342900" indent="-342900">
              <a:lnSpc>
                <a:spcPct val="200000"/>
              </a:lnSpc>
              <a:buAutoNum type="arabicPeriod"/>
            </a:pPr>
            <a:r>
              <a:rPr lang="en-IN" sz="1700" dirty="0" smtClean="0">
                <a:latin typeface="Arial" pitchFamily="34" charset="0"/>
                <a:cs typeface="Arial" pitchFamily="34" charset="0"/>
              </a:rPr>
              <a:t>COMPARED THE RESULTS WITH THE COLOUR CHART GIVEN ALONG  WITH THE KIT.</a:t>
            </a:r>
          </a:p>
          <a:p>
            <a:pPr marL="342900" indent="-342900">
              <a:lnSpc>
                <a:spcPct val="200000"/>
              </a:lnSpc>
              <a:buAutoNum type="arabicPeriod"/>
            </a:pPr>
            <a:endParaRPr lang="en-IN" sz="1700" dirty="0">
              <a:latin typeface="Arial" pitchFamily="34" charset="0"/>
              <a:cs typeface="Arial" pitchFamily="34" charset="0"/>
            </a:endParaRPr>
          </a:p>
        </p:txBody>
      </p:sp>
    </p:spTree>
    <p:extLst>
      <p:ext uri="{BB962C8B-B14F-4D97-AF65-F5344CB8AC3E}">
        <p14:creationId xmlns:p14="http://schemas.microsoft.com/office/powerpoint/2010/main" val="6445934"/>
      </p:ext>
    </p:extLst>
  </p:cSld>
  <p:clrMapOvr>
    <a:masterClrMapping/>
  </p:clrMapOvr>
  <p:timing>
    <p:tnLst>
      <p:par>
        <p:cTn id="1" dur="indefinite" restart="never" nodeType="tmRoot"/>
      </p:par>
    </p:tnLst>
  </p:timing>
</p:sld>
</file>

<file path=ppt/theme/theme1.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Wisp</Template>
  <TotalTime>1870</TotalTime>
  <Words>1858</Words>
  <Application>Microsoft Office PowerPoint</Application>
  <PresentationFormat>On-screen Show (4:3)</PresentationFormat>
  <Paragraphs>287</Paragraphs>
  <Slides>32</Slides>
  <Notes>0</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Slipstream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SREE</dc:creator>
  <cp:lastModifiedBy>SREE</cp:lastModifiedBy>
  <cp:revision>179</cp:revision>
  <dcterms:created xsi:type="dcterms:W3CDTF">2006-08-16T00:00:00Z</dcterms:created>
  <dcterms:modified xsi:type="dcterms:W3CDTF">2022-12-15T17:07:14Z</dcterms:modified>
</cp:coreProperties>
</file>